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5" r:id="rId1"/>
  </p:sldMasterIdLst>
  <p:notesMasterIdLst>
    <p:notesMasterId r:id="rId32"/>
  </p:notesMasterIdLst>
  <p:sldIdLst>
    <p:sldId id="256" r:id="rId2"/>
    <p:sldId id="257" r:id="rId3"/>
    <p:sldId id="258" r:id="rId4"/>
    <p:sldId id="259" r:id="rId5"/>
    <p:sldId id="271" r:id="rId6"/>
    <p:sldId id="260" r:id="rId7"/>
    <p:sldId id="261" r:id="rId8"/>
    <p:sldId id="262"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0" r:id="rId25"/>
    <p:sldId id="282" r:id="rId26"/>
    <p:sldId id="283" r:id="rId27"/>
    <p:sldId id="286" r:id="rId28"/>
    <p:sldId id="284" r:id="rId29"/>
    <p:sldId id="285" r:id="rId30"/>
    <p:sldId id="28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99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6029" autoAdjust="0"/>
  </p:normalViewPr>
  <p:slideViewPr>
    <p:cSldViewPr snapToGrid="0">
      <p:cViewPr varScale="1">
        <p:scale>
          <a:sx n="80" d="100"/>
          <a:sy n="80" d="100"/>
        </p:scale>
        <p:origin x="1710" y="9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6940F2-6BCF-467F-8DCC-6F9FE2C751AF}" type="doc">
      <dgm:prSet loTypeId="urn:microsoft.com/office/officeart/2008/layout/LinedList" loCatId="list" qsTypeId="urn:microsoft.com/office/officeart/2005/8/quickstyle/simple1" qsCatId="simple" csTypeId="urn:microsoft.com/office/officeart/2005/8/colors/accent3_2" csCatId="accent3" phldr="1"/>
      <dgm:spPr/>
      <dgm:t>
        <a:bodyPr/>
        <a:lstStyle/>
        <a:p>
          <a:endParaRPr lang="en-US"/>
        </a:p>
      </dgm:t>
    </dgm:pt>
    <dgm:pt modelId="{CCD8005C-978D-4074-8E14-E06E28D436F0}">
      <dgm:prSet/>
      <dgm:spPr/>
      <dgm:t>
        <a:bodyPr/>
        <a:lstStyle/>
        <a:p>
          <a:r>
            <a:rPr lang="en-IN" dirty="0">
              <a:solidFill>
                <a:schemeClr val="bg1"/>
              </a:solidFill>
            </a:rPr>
            <a:t>Problem Statement</a:t>
          </a:r>
          <a:endParaRPr lang="en-US" dirty="0">
            <a:solidFill>
              <a:schemeClr val="bg1"/>
            </a:solidFill>
          </a:endParaRPr>
        </a:p>
      </dgm:t>
    </dgm:pt>
    <dgm:pt modelId="{218CC732-5BD1-4D1C-8EC5-82BC0FEEEBED}" type="parTrans" cxnId="{C070A307-1BB9-4D8B-BC99-84A1D8EA0EB3}">
      <dgm:prSet/>
      <dgm:spPr/>
      <dgm:t>
        <a:bodyPr/>
        <a:lstStyle/>
        <a:p>
          <a:endParaRPr lang="en-US"/>
        </a:p>
      </dgm:t>
    </dgm:pt>
    <dgm:pt modelId="{47FB6C35-9C8C-4F57-B26B-8D1AB1CDECD4}" type="sibTrans" cxnId="{C070A307-1BB9-4D8B-BC99-84A1D8EA0EB3}">
      <dgm:prSet/>
      <dgm:spPr/>
      <dgm:t>
        <a:bodyPr/>
        <a:lstStyle/>
        <a:p>
          <a:endParaRPr lang="en-US"/>
        </a:p>
      </dgm:t>
    </dgm:pt>
    <dgm:pt modelId="{6DE5546A-D1FD-45C7-ADCA-CD015493C85B}">
      <dgm:prSet/>
      <dgm:spPr/>
      <dgm:t>
        <a:bodyPr/>
        <a:lstStyle/>
        <a:p>
          <a:r>
            <a:rPr lang="en-IN" dirty="0">
              <a:solidFill>
                <a:schemeClr val="bg1"/>
              </a:solidFill>
            </a:rPr>
            <a:t>Project Overview</a:t>
          </a:r>
          <a:endParaRPr lang="en-US" dirty="0">
            <a:solidFill>
              <a:schemeClr val="bg1"/>
            </a:solidFill>
          </a:endParaRPr>
        </a:p>
      </dgm:t>
    </dgm:pt>
    <dgm:pt modelId="{7104F497-BF65-40EA-BAB2-3CF1ECBD137E}" type="parTrans" cxnId="{869879FF-2EA1-49E2-B5F2-449790468766}">
      <dgm:prSet/>
      <dgm:spPr/>
      <dgm:t>
        <a:bodyPr/>
        <a:lstStyle/>
        <a:p>
          <a:endParaRPr lang="en-US"/>
        </a:p>
      </dgm:t>
    </dgm:pt>
    <dgm:pt modelId="{4C6CD608-B5B7-4D6B-AF9D-992AA933FE3A}" type="sibTrans" cxnId="{869879FF-2EA1-49E2-B5F2-449790468766}">
      <dgm:prSet/>
      <dgm:spPr/>
      <dgm:t>
        <a:bodyPr/>
        <a:lstStyle/>
        <a:p>
          <a:endParaRPr lang="en-US"/>
        </a:p>
      </dgm:t>
    </dgm:pt>
    <dgm:pt modelId="{C1E31A13-1E61-4010-835B-3B9AC31F85D2}">
      <dgm:prSet/>
      <dgm:spPr/>
      <dgm:t>
        <a:bodyPr/>
        <a:lstStyle/>
        <a:p>
          <a:r>
            <a:rPr lang="en-IN" dirty="0">
              <a:solidFill>
                <a:schemeClr val="bg1"/>
              </a:solidFill>
            </a:rPr>
            <a:t>Primary Questions</a:t>
          </a:r>
          <a:endParaRPr lang="en-US" dirty="0">
            <a:solidFill>
              <a:schemeClr val="bg1"/>
            </a:solidFill>
          </a:endParaRPr>
        </a:p>
      </dgm:t>
    </dgm:pt>
    <dgm:pt modelId="{0549D5A5-AF3F-4B6E-A224-D912B084F9F6}" type="parTrans" cxnId="{84675B15-9720-427A-9CD7-37952D683B47}">
      <dgm:prSet/>
      <dgm:spPr/>
      <dgm:t>
        <a:bodyPr/>
        <a:lstStyle/>
        <a:p>
          <a:endParaRPr lang="en-US"/>
        </a:p>
      </dgm:t>
    </dgm:pt>
    <dgm:pt modelId="{51FE0B99-4172-4B85-933B-D9113235B481}" type="sibTrans" cxnId="{84675B15-9720-427A-9CD7-37952D683B47}">
      <dgm:prSet/>
      <dgm:spPr/>
      <dgm:t>
        <a:bodyPr/>
        <a:lstStyle/>
        <a:p>
          <a:endParaRPr lang="en-US"/>
        </a:p>
      </dgm:t>
    </dgm:pt>
    <dgm:pt modelId="{591682C4-97A9-47FB-BDEF-887C39E7253F}">
      <dgm:prSet/>
      <dgm:spPr/>
      <dgm:t>
        <a:bodyPr/>
        <a:lstStyle/>
        <a:p>
          <a:r>
            <a:rPr lang="en-IN" dirty="0">
              <a:solidFill>
                <a:schemeClr val="bg1"/>
              </a:solidFill>
            </a:rPr>
            <a:t>Secondary Questions</a:t>
          </a:r>
          <a:endParaRPr lang="en-US" dirty="0">
            <a:solidFill>
              <a:schemeClr val="bg1"/>
            </a:solidFill>
          </a:endParaRPr>
        </a:p>
      </dgm:t>
    </dgm:pt>
    <dgm:pt modelId="{DAEBC9ED-56C8-461C-B32F-7A6F2ED986A6}" type="parTrans" cxnId="{8EF44C10-B220-434E-BED9-991FDC4B3633}">
      <dgm:prSet/>
      <dgm:spPr/>
      <dgm:t>
        <a:bodyPr/>
        <a:lstStyle/>
        <a:p>
          <a:endParaRPr lang="en-US"/>
        </a:p>
      </dgm:t>
    </dgm:pt>
    <dgm:pt modelId="{27B16C33-B0A5-4395-8657-C2F23A2319B2}" type="sibTrans" cxnId="{8EF44C10-B220-434E-BED9-991FDC4B3633}">
      <dgm:prSet/>
      <dgm:spPr/>
      <dgm:t>
        <a:bodyPr/>
        <a:lstStyle/>
        <a:p>
          <a:endParaRPr lang="en-US"/>
        </a:p>
      </dgm:t>
    </dgm:pt>
    <dgm:pt modelId="{F986D1FD-2E68-4EE5-85DA-073DE6B17857}">
      <dgm:prSet/>
      <dgm:spPr/>
      <dgm:t>
        <a:bodyPr/>
        <a:lstStyle/>
        <a:p>
          <a:r>
            <a:rPr lang="en-US" dirty="0">
              <a:solidFill>
                <a:schemeClr val="bg1"/>
              </a:solidFill>
            </a:rPr>
            <a:t>Additional Analysis</a:t>
          </a:r>
        </a:p>
      </dgm:t>
    </dgm:pt>
    <dgm:pt modelId="{026BA3F4-FFAB-47AD-BDBC-EA817BB25397}" type="parTrans" cxnId="{583981C3-F668-41EC-BE98-9B9C270AFBBE}">
      <dgm:prSet/>
      <dgm:spPr/>
      <dgm:t>
        <a:bodyPr/>
        <a:lstStyle/>
        <a:p>
          <a:endParaRPr lang="en-US"/>
        </a:p>
      </dgm:t>
    </dgm:pt>
    <dgm:pt modelId="{C73EE12F-76F0-4C47-ABB0-4A5EBF4AAC8E}" type="sibTrans" cxnId="{583981C3-F668-41EC-BE98-9B9C270AFBBE}">
      <dgm:prSet/>
      <dgm:spPr/>
      <dgm:t>
        <a:bodyPr/>
        <a:lstStyle/>
        <a:p>
          <a:endParaRPr lang="en-US"/>
        </a:p>
      </dgm:t>
    </dgm:pt>
    <dgm:pt modelId="{BC4AF1A5-886A-47E0-AD18-1DDE3BF6F883}">
      <dgm:prSet/>
      <dgm:spPr/>
      <dgm:t>
        <a:bodyPr/>
        <a:lstStyle/>
        <a:p>
          <a:r>
            <a:rPr lang="en-US" dirty="0">
              <a:solidFill>
                <a:schemeClr val="bg1"/>
              </a:solidFill>
            </a:rPr>
            <a:t>Dashboard Summary</a:t>
          </a:r>
        </a:p>
      </dgm:t>
    </dgm:pt>
    <dgm:pt modelId="{FEAD332D-6890-457F-BB41-899C2DEDE3F2}" type="parTrans" cxnId="{1E542941-EF31-40FB-B703-DBEC953B9A41}">
      <dgm:prSet/>
      <dgm:spPr/>
      <dgm:t>
        <a:bodyPr/>
        <a:lstStyle/>
        <a:p>
          <a:endParaRPr lang="en-IN"/>
        </a:p>
      </dgm:t>
    </dgm:pt>
    <dgm:pt modelId="{0EF9527E-6453-45B3-A7D5-8C9FB16A3200}" type="sibTrans" cxnId="{1E542941-EF31-40FB-B703-DBEC953B9A41}">
      <dgm:prSet/>
      <dgm:spPr/>
      <dgm:t>
        <a:bodyPr/>
        <a:lstStyle/>
        <a:p>
          <a:endParaRPr lang="en-IN"/>
        </a:p>
      </dgm:t>
    </dgm:pt>
    <dgm:pt modelId="{61AFFA10-D98D-4321-A34B-9BE9A8F166B6}" type="pres">
      <dgm:prSet presAssocID="{056940F2-6BCF-467F-8DCC-6F9FE2C751AF}" presName="vert0" presStyleCnt="0">
        <dgm:presLayoutVars>
          <dgm:dir/>
          <dgm:animOne val="branch"/>
          <dgm:animLvl val="lvl"/>
        </dgm:presLayoutVars>
      </dgm:prSet>
      <dgm:spPr/>
    </dgm:pt>
    <dgm:pt modelId="{948032FD-716E-428D-A74C-DB99220C6985}" type="pres">
      <dgm:prSet presAssocID="{CCD8005C-978D-4074-8E14-E06E28D436F0}" presName="thickLine" presStyleLbl="alignNode1" presStyleIdx="0" presStyleCnt="6"/>
      <dgm:spPr/>
    </dgm:pt>
    <dgm:pt modelId="{E74D7265-C39A-4152-86B6-4AABE964F5AC}" type="pres">
      <dgm:prSet presAssocID="{CCD8005C-978D-4074-8E14-E06E28D436F0}" presName="horz1" presStyleCnt="0"/>
      <dgm:spPr/>
    </dgm:pt>
    <dgm:pt modelId="{79EDB4AB-4534-4A10-BE37-9A8093FE1918}" type="pres">
      <dgm:prSet presAssocID="{CCD8005C-978D-4074-8E14-E06E28D436F0}" presName="tx1" presStyleLbl="revTx" presStyleIdx="0" presStyleCnt="6"/>
      <dgm:spPr/>
    </dgm:pt>
    <dgm:pt modelId="{A4C6E914-C43F-40C2-8CEF-79C2D590C155}" type="pres">
      <dgm:prSet presAssocID="{CCD8005C-978D-4074-8E14-E06E28D436F0}" presName="vert1" presStyleCnt="0"/>
      <dgm:spPr/>
    </dgm:pt>
    <dgm:pt modelId="{0B8B8F50-66BD-4D5D-95B6-00D869019F87}" type="pres">
      <dgm:prSet presAssocID="{6DE5546A-D1FD-45C7-ADCA-CD015493C85B}" presName="thickLine" presStyleLbl="alignNode1" presStyleIdx="1" presStyleCnt="6"/>
      <dgm:spPr/>
    </dgm:pt>
    <dgm:pt modelId="{0845F865-B769-4290-BF46-01D342217811}" type="pres">
      <dgm:prSet presAssocID="{6DE5546A-D1FD-45C7-ADCA-CD015493C85B}" presName="horz1" presStyleCnt="0"/>
      <dgm:spPr/>
    </dgm:pt>
    <dgm:pt modelId="{113B2245-034D-4F29-99FC-FF1EA1386B94}" type="pres">
      <dgm:prSet presAssocID="{6DE5546A-D1FD-45C7-ADCA-CD015493C85B}" presName="tx1" presStyleLbl="revTx" presStyleIdx="1" presStyleCnt="6"/>
      <dgm:spPr/>
    </dgm:pt>
    <dgm:pt modelId="{D8A9BB8C-14B9-447B-829B-F9570C1670C6}" type="pres">
      <dgm:prSet presAssocID="{6DE5546A-D1FD-45C7-ADCA-CD015493C85B}" presName="vert1" presStyleCnt="0"/>
      <dgm:spPr/>
    </dgm:pt>
    <dgm:pt modelId="{B2105ABD-D5C1-4CB6-B151-0A6E41C146C6}" type="pres">
      <dgm:prSet presAssocID="{C1E31A13-1E61-4010-835B-3B9AC31F85D2}" presName="thickLine" presStyleLbl="alignNode1" presStyleIdx="2" presStyleCnt="6"/>
      <dgm:spPr/>
    </dgm:pt>
    <dgm:pt modelId="{C6417307-C619-4D59-A7E4-BC4CB5A69C73}" type="pres">
      <dgm:prSet presAssocID="{C1E31A13-1E61-4010-835B-3B9AC31F85D2}" presName="horz1" presStyleCnt="0"/>
      <dgm:spPr/>
    </dgm:pt>
    <dgm:pt modelId="{04886537-8DF0-47DC-93E7-BE232733BDC5}" type="pres">
      <dgm:prSet presAssocID="{C1E31A13-1E61-4010-835B-3B9AC31F85D2}" presName="tx1" presStyleLbl="revTx" presStyleIdx="2" presStyleCnt="6"/>
      <dgm:spPr/>
    </dgm:pt>
    <dgm:pt modelId="{04FB1F5F-5BEA-4817-9B90-36CB019ADC8A}" type="pres">
      <dgm:prSet presAssocID="{C1E31A13-1E61-4010-835B-3B9AC31F85D2}" presName="vert1" presStyleCnt="0"/>
      <dgm:spPr/>
    </dgm:pt>
    <dgm:pt modelId="{CEE3FB67-F23E-4C7F-9079-4133F8B4666E}" type="pres">
      <dgm:prSet presAssocID="{591682C4-97A9-47FB-BDEF-887C39E7253F}" presName="thickLine" presStyleLbl="alignNode1" presStyleIdx="3" presStyleCnt="6"/>
      <dgm:spPr/>
    </dgm:pt>
    <dgm:pt modelId="{C1312044-1147-4744-BF51-E43AF0289AF4}" type="pres">
      <dgm:prSet presAssocID="{591682C4-97A9-47FB-BDEF-887C39E7253F}" presName="horz1" presStyleCnt="0"/>
      <dgm:spPr/>
    </dgm:pt>
    <dgm:pt modelId="{09B3E5DD-6F45-4CE6-BDD7-A8605E0E5E94}" type="pres">
      <dgm:prSet presAssocID="{591682C4-97A9-47FB-BDEF-887C39E7253F}" presName="tx1" presStyleLbl="revTx" presStyleIdx="3" presStyleCnt="6"/>
      <dgm:spPr/>
    </dgm:pt>
    <dgm:pt modelId="{AC6F2E79-6916-41CB-8BDA-2ACF3539ABE5}" type="pres">
      <dgm:prSet presAssocID="{591682C4-97A9-47FB-BDEF-887C39E7253F}" presName="vert1" presStyleCnt="0"/>
      <dgm:spPr/>
    </dgm:pt>
    <dgm:pt modelId="{6CBF3701-D8E2-40E4-BECE-97F48D1BF360}" type="pres">
      <dgm:prSet presAssocID="{BC4AF1A5-886A-47E0-AD18-1DDE3BF6F883}" presName="thickLine" presStyleLbl="alignNode1" presStyleIdx="4" presStyleCnt="6"/>
      <dgm:spPr/>
    </dgm:pt>
    <dgm:pt modelId="{E58CFE3E-F7B2-400C-AB98-583B23AF2237}" type="pres">
      <dgm:prSet presAssocID="{BC4AF1A5-886A-47E0-AD18-1DDE3BF6F883}" presName="horz1" presStyleCnt="0"/>
      <dgm:spPr/>
    </dgm:pt>
    <dgm:pt modelId="{6D19DD76-88BE-4D91-8B54-575FE994483A}" type="pres">
      <dgm:prSet presAssocID="{BC4AF1A5-886A-47E0-AD18-1DDE3BF6F883}" presName="tx1" presStyleLbl="revTx" presStyleIdx="4" presStyleCnt="6"/>
      <dgm:spPr/>
    </dgm:pt>
    <dgm:pt modelId="{3450AF97-B925-4F62-B77D-93BC771EC213}" type="pres">
      <dgm:prSet presAssocID="{BC4AF1A5-886A-47E0-AD18-1DDE3BF6F883}" presName="vert1" presStyleCnt="0"/>
      <dgm:spPr/>
    </dgm:pt>
    <dgm:pt modelId="{E2FCD9A4-80FE-41DE-974D-55EC4AA6D126}" type="pres">
      <dgm:prSet presAssocID="{F986D1FD-2E68-4EE5-85DA-073DE6B17857}" presName="thickLine" presStyleLbl="alignNode1" presStyleIdx="5" presStyleCnt="6"/>
      <dgm:spPr/>
    </dgm:pt>
    <dgm:pt modelId="{D22A3E77-94AE-4255-9D00-9C10075493B9}" type="pres">
      <dgm:prSet presAssocID="{F986D1FD-2E68-4EE5-85DA-073DE6B17857}" presName="horz1" presStyleCnt="0"/>
      <dgm:spPr/>
    </dgm:pt>
    <dgm:pt modelId="{0224EA3D-DB3F-4226-A764-CD34C108C307}" type="pres">
      <dgm:prSet presAssocID="{F986D1FD-2E68-4EE5-85DA-073DE6B17857}" presName="tx1" presStyleLbl="revTx" presStyleIdx="5" presStyleCnt="6"/>
      <dgm:spPr/>
    </dgm:pt>
    <dgm:pt modelId="{81E240BA-F74A-421D-911F-ECE3407FEC71}" type="pres">
      <dgm:prSet presAssocID="{F986D1FD-2E68-4EE5-85DA-073DE6B17857}" presName="vert1" presStyleCnt="0"/>
      <dgm:spPr/>
    </dgm:pt>
  </dgm:ptLst>
  <dgm:cxnLst>
    <dgm:cxn modelId="{C070A307-1BB9-4D8B-BC99-84A1D8EA0EB3}" srcId="{056940F2-6BCF-467F-8DCC-6F9FE2C751AF}" destId="{CCD8005C-978D-4074-8E14-E06E28D436F0}" srcOrd="0" destOrd="0" parTransId="{218CC732-5BD1-4D1C-8EC5-82BC0FEEEBED}" sibTransId="{47FB6C35-9C8C-4F57-B26B-8D1AB1CDECD4}"/>
    <dgm:cxn modelId="{8EF44C10-B220-434E-BED9-991FDC4B3633}" srcId="{056940F2-6BCF-467F-8DCC-6F9FE2C751AF}" destId="{591682C4-97A9-47FB-BDEF-887C39E7253F}" srcOrd="3" destOrd="0" parTransId="{DAEBC9ED-56C8-461C-B32F-7A6F2ED986A6}" sibTransId="{27B16C33-B0A5-4395-8657-C2F23A2319B2}"/>
    <dgm:cxn modelId="{84675B15-9720-427A-9CD7-37952D683B47}" srcId="{056940F2-6BCF-467F-8DCC-6F9FE2C751AF}" destId="{C1E31A13-1E61-4010-835B-3B9AC31F85D2}" srcOrd="2" destOrd="0" parTransId="{0549D5A5-AF3F-4B6E-A224-D912B084F9F6}" sibTransId="{51FE0B99-4172-4B85-933B-D9113235B481}"/>
    <dgm:cxn modelId="{0E3AD436-BEE6-4AA8-B339-21314CC2640F}" type="presOf" srcId="{CCD8005C-978D-4074-8E14-E06E28D436F0}" destId="{79EDB4AB-4534-4A10-BE37-9A8093FE1918}" srcOrd="0" destOrd="0" presId="urn:microsoft.com/office/officeart/2008/layout/LinedList"/>
    <dgm:cxn modelId="{1E542941-EF31-40FB-B703-DBEC953B9A41}" srcId="{056940F2-6BCF-467F-8DCC-6F9FE2C751AF}" destId="{BC4AF1A5-886A-47E0-AD18-1DDE3BF6F883}" srcOrd="4" destOrd="0" parTransId="{FEAD332D-6890-457F-BB41-899C2DEDE3F2}" sibTransId="{0EF9527E-6453-45B3-A7D5-8C9FB16A3200}"/>
    <dgm:cxn modelId="{4E38966B-511D-4003-9190-9FBA34309210}" type="presOf" srcId="{6DE5546A-D1FD-45C7-ADCA-CD015493C85B}" destId="{113B2245-034D-4F29-99FC-FF1EA1386B94}" srcOrd="0" destOrd="0" presId="urn:microsoft.com/office/officeart/2008/layout/LinedList"/>
    <dgm:cxn modelId="{BD979873-394B-4E3E-A75F-DD55AA9E73FA}" type="presOf" srcId="{F986D1FD-2E68-4EE5-85DA-073DE6B17857}" destId="{0224EA3D-DB3F-4226-A764-CD34C108C307}" srcOrd="0" destOrd="0" presId="urn:microsoft.com/office/officeart/2008/layout/LinedList"/>
    <dgm:cxn modelId="{6D691291-7CEB-428E-91C9-AF0A1905DEB2}" type="presOf" srcId="{056940F2-6BCF-467F-8DCC-6F9FE2C751AF}" destId="{61AFFA10-D98D-4321-A34B-9BE9A8F166B6}" srcOrd="0" destOrd="0" presId="urn:microsoft.com/office/officeart/2008/layout/LinedList"/>
    <dgm:cxn modelId="{583981C3-F668-41EC-BE98-9B9C270AFBBE}" srcId="{056940F2-6BCF-467F-8DCC-6F9FE2C751AF}" destId="{F986D1FD-2E68-4EE5-85DA-073DE6B17857}" srcOrd="5" destOrd="0" parTransId="{026BA3F4-FFAB-47AD-BDBC-EA817BB25397}" sibTransId="{C73EE12F-76F0-4C47-ABB0-4A5EBF4AAC8E}"/>
    <dgm:cxn modelId="{76BA35EF-495A-473B-AA3C-4C05A57FDCF2}" type="presOf" srcId="{591682C4-97A9-47FB-BDEF-887C39E7253F}" destId="{09B3E5DD-6F45-4CE6-BDD7-A8605E0E5E94}" srcOrd="0" destOrd="0" presId="urn:microsoft.com/office/officeart/2008/layout/LinedList"/>
    <dgm:cxn modelId="{BF1CC2F0-285E-48AB-B92D-611D0AC9784B}" type="presOf" srcId="{C1E31A13-1E61-4010-835B-3B9AC31F85D2}" destId="{04886537-8DF0-47DC-93E7-BE232733BDC5}" srcOrd="0" destOrd="0" presId="urn:microsoft.com/office/officeart/2008/layout/LinedList"/>
    <dgm:cxn modelId="{07B475FA-EF82-444F-87F6-5D50CA61248B}" type="presOf" srcId="{BC4AF1A5-886A-47E0-AD18-1DDE3BF6F883}" destId="{6D19DD76-88BE-4D91-8B54-575FE994483A}" srcOrd="0" destOrd="0" presId="urn:microsoft.com/office/officeart/2008/layout/LinedList"/>
    <dgm:cxn modelId="{869879FF-2EA1-49E2-B5F2-449790468766}" srcId="{056940F2-6BCF-467F-8DCC-6F9FE2C751AF}" destId="{6DE5546A-D1FD-45C7-ADCA-CD015493C85B}" srcOrd="1" destOrd="0" parTransId="{7104F497-BF65-40EA-BAB2-3CF1ECBD137E}" sibTransId="{4C6CD608-B5B7-4D6B-AF9D-992AA933FE3A}"/>
    <dgm:cxn modelId="{413D356E-2457-4EF0-A6BB-0334B9C5A858}" type="presParOf" srcId="{61AFFA10-D98D-4321-A34B-9BE9A8F166B6}" destId="{948032FD-716E-428D-A74C-DB99220C6985}" srcOrd="0" destOrd="0" presId="urn:microsoft.com/office/officeart/2008/layout/LinedList"/>
    <dgm:cxn modelId="{9BC54E15-56E1-43BE-BEE8-3860212A8A1F}" type="presParOf" srcId="{61AFFA10-D98D-4321-A34B-9BE9A8F166B6}" destId="{E74D7265-C39A-4152-86B6-4AABE964F5AC}" srcOrd="1" destOrd="0" presId="urn:microsoft.com/office/officeart/2008/layout/LinedList"/>
    <dgm:cxn modelId="{ECEEAEAF-2251-4029-A278-5CC2D959C75F}" type="presParOf" srcId="{E74D7265-C39A-4152-86B6-4AABE964F5AC}" destId="{79EDB4AB-4534-4A10-BE37-9A8093FE1918}" srcOrd="0" destOrd="0" presId="urn:microsoft.com/office/officeart/2008/layout/LinedList"/>
    <dgm:cxn modelId="{59C1A5BE-68FF-4F81-A206-5D7F6903A155}" type="presParOf" srcId="{E74D7265-C39A-4152-86B6-4AABE964F5AC}" destId="{A4C6E914-C43F-40C2-8CEF-79C2D590C155}" srcOrd="1" destOrd="0" presId="urn:microsoft.com/office/officeart/2008/layout/LinedList"/>
    <dgm:cxn modelId="{3CDB614D-31B2-4517-A4D0-B3D6E5360872}" type="presParOf" srcId="{61AFFA10-D98D-4321-A34B-9BE9A8F166B6}" destId="{0B8B8F50-66BD-4D5D-95B6-00D869019F87}" srcOrd="2" destOrd="0" presId="urn:microsoft.com/office/officeart/2008/layout/LinedList"/>
    <dgm:cxn modelId="{0B34ABE1-188B-42EE-AE28-A62DF0CC7E7A}" type="presParOf" srcId="{61AFFA10-D98D-4321-A34B-9BE9A8F166B6}" destId="{0845F865-B769-4290-BF46-01D342217811}" srcOrd="3" destOrd="0" presId="urn:microsoft.com/office/officeart/2008/layout/LinedList"/>
    <dgm:cxn modelId="{9091C667-8565-402C-9F54-7141CB93CCEE}" type="presParOf" srcId="{0845F865-B769-4290-BF46-01D342217811}" destId="{113B2245-034D-4F29-99FC-FF1EA1386B94}" srcOrd="0" destOrd="0" presId="urn:microsoft.com/office/officeart/2008/layout/LinedList"/>
    <dgm:cxn modelId="{572CDCB1-C17D-4BCA-9C42-1F3299781F5F}" type="presParOf" srcId="{0845F865-B769-4290-BF46-01D342217811}" destId="{D8A9BB8C-14B9-447B-829B-F9570C1670C6}" srcOrd="1" destOrd="0" presId="urn:microsoft.com/office/officeart/2008/layout/LinedList"/>
    <dgm:cxn modelId="{446500A8-CF6D-4284-935A-549A3B2970A6}" type="presParOf" srcId="{61AFFA10-D98D-4321-A34B-9BE9A8F166B6}" destId="{B2105ABD-D5C1-4CB6-B151-0A6E41C146C6}" srcOrd="4" destOrd="0" presId="urn:microsoft.com/office/officeart/2008/layout/LinedList"/>
    <dgm:cxn modelId="{49251E23-D90E-42B4-8C3C-6FFF7C8A07B6}" type="presParOf" srcId="{61AFFA10-D98D-4321-A34B-9BE9A8F166B6}" destId="{C6417307-C619-4D59-A7E4-BC4CB5A69C73}" srcOrd="5" destOrd="0" presId="urn:microsoft.com/office/officeart/2008/layout/LinedList"/>
    <dgm:cxn modelId="{7868659E-6BB3-4632-ACA7-79DE30AA118E}" type="presParOf" srcId="{C6417307-C619-4D59-A7E4-BC4CB5A69C73}" destId="{04886537-8DF0-47DC-93E7-BE232733BDC5}" srcOrd="0" destOrd="0" presId="urn:microsoft.com/office/officeart/2008/layout/LinedList"/>
    <dgm:cxn modelId="{B03CE92B-41F5-4F85-BC44-8E0A002FA35D}" type="presParOf" srcId="{C6417307-C619-4D59-A7E4-BC4CB5A69C73}" destId="{04FB1F5F-5BEA-4817-9B90-36CB019ADC8A}" srcOrd="1" destOrd="0" presId="urn:microsoft.com/office/officeart/2008/layout/LinedList"/>
    <dgm:cxn modelId="{AB42B807-08B1-420B-A0B9-9E351C692E3F}" type="presParOf" srcId="{61AFFA10-D98D-4321-A34B-9BE9A8F166B6}" destId="{CEE3FB67-F23E-4C7F-9079-4133F8B4666E}" srcOrd="6" destOrd="0" presId="urn:microsoft.com/office/officeart/2008/layout/LinedList"/>
    <dgm:cxn modelId="{BD206D57-3B9C-49B5-A7FB-4D95A9C5AE55}" type="presParOf" srcId="{61AFFA10-D98D-4321-A34B-9BE9A8F166B6}" destId="{C1312044-1147-4744-BF51-E43AF0289AF4}" srcOrd="7" destOrd="0" presId="urn:microsoft.com/office/officeart/2008/layout/LinedList"/>
    <dgm:cxn modelId="{68B0E2C9-D0E2-4446-8132-A0EFE0498C55}" type="presParOf" srcId="{C1312044-1147-4744-BF51-E43AF0289AF4}" destId="{09B3E5DD-6F45-4CE6-BDD7-A8605E0E5E94}" srcOrd="0" destOrd="0" presId="urn:microsoft.com/office/officeart/2008/layout/LinedList"/>
    <dgm:cxn modelId="{24389401-98FF-4F25-AFF1-75BFECDCD077}" type="presParOf" srcId="{C1312044-1147-4744-BF51-E43AF0289AF4}" destId="{AC6F2E79-6916-41CB-8BDA-2ACF3539ABE5}" srcOrd="1" destOrd="0" presId="urn:microsoft.com/office/officeart/2008/layout/LinedList"/>
    <dgm:cxn modelId="{220A86E3-ACFF-4C90-98AE-367400FD07BF}" type="presParOf" srcId="{61AFFA10-D98D-4321-A34B-9BE9A8F166B6}" destId="{6CBF3701-D8E2-40E4-BECE-97F48D1BF360}" srcOrd="8" destOrd="0" presId="urn:microsoft.com/office/officeart/2008/layout/LinedList"/>
    <dgm:cxn modelId="{5CD35C5D-19BA-4AA3-BB99-8DAF54FC94BF}" type="presParOf" srcId="{61AFFA10-D98D-4321-A34B-9BE9A8F166B6}" destId="{E58CFE3E-F7B2-400C-AB98-583B23AF2237}" srcOrd="9" destOrd="0" presId="urn:microsoft.com/office/officeart/2008/layout/LinedList"/>
    <dgm:cxn modelId="{BE82B754-6A48-4AF6-BCDA-27BCFBA08F9B}" type="presParOf" srcId="{E58CFE3E-F7B2-400C-AB98-583B23AF2237}" destId="{6D19DD76-88BE-4D91-8B54-575FE994483A}" srcOrd="0" destOrd="0" presId="urn:microsoft.com/office/officeart/2008/layout/LinedList"/>
    <dgm:cxn modelId="{2B7FB305-2986-4E6B-B126-1C5B2BB65817}" type="presParOf" srcId="{E58CFE3E-F7B2-400C-AB98-583B23AF2237}" destId="{3450AF97-B925-4F62-B77D-93BC771EC213}" srcOrd="1" destOrd="0" presId="urn:microsoft.com/office/officeart/2008/layout/LinedList"/>
    <dgm:cxn modelId="{BCC97443-7287-4E58-B491-C704D27FD29D}" type="presParOf" srcId="{61AFFA10-D98D-4321-A34B-9BE9A8F166B6}" destId="{E2FCD9A4-80FE-41DE-974D-55EC4AA6D126}" srcOrd="10" destOrd="0" presId="urn:microsoft.com/office/officeart/2008/layout/LinedList"/>
    <dgm:cxn modelId="{1FC8A88F-247A-40A2-AC89-8DFDDF430567}" type="presParOf" srcId="{61AFFA10-D98D-4321-A34B-9BE9A8F166B6}" destId="{D22A3E77-94AE-4255-9D00-9C10075493B9}" srcOrd="11" destOrd="0" presId="urn:microsoft.com/office/officeart/2008/layout/LinedList"/>
    <dgm:cxn modelId="{E0F9792B-13BE-4037-8D93-712E471C21E2}" type="presParOf" srcId="{D22A3E77-94AE-4255-9D00-9C10075493B9}" destId="{0224EA3D-DB3F-4226-A764-CD34C108C307}" srcOrd="0" destOrd="0" presId="urn:microsoft.com/office/officeart/2008/layout/LinedList"/>
    <dgm:cxn modelId="{CC276208-D32D-47DB-8063-375D666DB403}" type="presParOf" srcId="{D22A3E77-94AE-4255-9D00-9C10075493B9}" destId="{81E240BA-F74A-421D-911F-ECE3407FEC71}"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032FD-716E-428D-A74C-DB99220C6985}">
      <dsp:nvSpPr>
        <dsp:cNvPr id="0" name=""/>
        <dsp:cNvSpPr/>
      </dsp:nvSpPr>
      <dsp:spPr>
        <a:xfrm>
          <a:off x="0" y="1848"/>
          <a:ext cx="10058399"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EDB4AB-4534-4A10-BE37-9A8093FE1918}">
      <dsp:nvSpPr>
        <dsp:cNvPr id="0" name=""/>
        <dsp:cNvSpPr/>
      </dsp:nvSpPr>
      <dsp:spPr>
        <a:xfrm>
          <a:off x="0" y="1848"/>
          <a:ext cx="10058399" cy="630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kern="1200" dirty="0">
              <a:solidFill>
                <a:schemeClr val="bg1"/>
              </a:solidFill>
            </a:rPr>
            <a:t>Problem Statement</a:t>
          </a:r>
          <a:endParaRPr lang="en-US" sz="2800" kern="1200" dirty="0">
            <a:solidFill>
              <a:schemeClr val="bg1"/>
            </a:solidFill>
          </a:endParaRPr>
        </a:p>
      </dsp:txBody>
      <dsp:txXfrm>
        <a:off x="0" y="1848"/>
        <a:ext cx="10058399" cy="630397"/>
      </dsp:txXfrm>
    </dsp:sp>
    <dsp:sp modelId="{0B8B8F50-66BD-4D5D-95B6-00D869019F87}">
      <dsp:nvSpPr>
        <dsp:cNvPr id="0" name=""/>
        <dsp:cNvSpPr/>
      </dsp:nvSpPr>
      <dsp:spPr>
        <a:xfrm>
          <a:off x="0" y="632245"/>
          <a:ext cx="10058399"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3B2245-034D-4F29-99FC-FF1EA1386B94}">
      <dsp:nvSpPr>
        <dsp:cNvPr id="0" name=""/>
        <dsp:cNvSpPr/>
      </dsp:nvSpPr>
      <dsp:spPr>
        <a:xfrm>
          <a:off x="0" y="632245"/>
          <a:ext cx="10058399" cy="630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kern="1200" dirty="0">
              <a:solidFill>
                <a:schemeClr val="bg1"/>
              </a:solidFill>
            </a:rPr>
            <a:t>Project Overview</a:t>
          </a:r>
          <a:endParaRPr lang="en-US" sz="2800" kern="1200" dirty="0">
            <a:solidFill>
              <a:schemeClr val="bg1"/>
            </a:solidFill>
          </a:endParaRPr>
        </a:p>
      </dsp:txBody>
      <dsp:txXfrm>
        <a:off x="0" y="632245"/>
        <a:ext cx="10058399" cy="630397"/>
      </dsp:txXfrm>
    </dsp:sp>
    <dsp:sp modelId="{B2105ABD-D5C1-4CB6-B151-0A6E41C146C6}">
      <dsp:nvSpPr>
        <dsp:cNvPr id="0" name=""/>
        <dsp:cNvSpPr/>
      </dsp:nvSpPr>
      <dsp:spPr>
        <a:xfrm>
          <a:off x="0" y="1262642"/>
          <a:ext cx="10058399"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886537-8DF0-47DC-93E7-BE232733BDC5}">
      <dsp:nvSpPr>
        <dsp:cNvPr id="0" name=""/>
        <dsp:cNvSpPr/>
      </dsp:nvSpPr>
      <dsp:spPr>
        <a:xfrm>
          <a:off x="0" y="1262642"/>
          <a:ext cx="10058399" cy="630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kern="1200" dirty="0">
              <a:solidFill>
                <a:schemeClr val="bg1"/>
              </a:solidFill>
            </a:rPr>
            <a:t>Primary Questions</a:t>
          </a:r>
          <a:endParaRPr lang="en-US" sz="2800" kern="1200" dirty="0">
            <a:solidFill>
              <a:schemeClr val="bg1"/>
            </a:solidFill>
          </a:endParaRPr>
        </a:p>
      </dsp:txBody>
      <dsp:txXfrm>
        <a:off x="0" y="1262642"/>
        <a:ext cx="10058399" cy="630397"/>
      </dsp:txXfrm>
    </dsp:sp>
    <dsp:sp modelId="{CEE3FB67-F23E-4C7F-9079-4133F8B4666E}">
      <dsp:nvSpPr>
        <dsp:cNvPr id="0" name=""/>
        <dsp:cNvSpPr/>
      </dsp:nvSpPr>
      <dsp:spPr>
        <a:xfrm>
          <a:off x="0" y="1893040"/>
          <a:ext cx="10058399"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B3E5DD-6F45-4CE6-BDD7-A8605E0E5E94}">
      <dsp:nvSpPr>
        <dsp:cNvPr id="0" name=""/>
        <dsp:cNvSpPr/>
      </dsp:nvSpPr>
      <dsp:spPr>
        <a:xfrm>
          <a:off x="0" y="1893040"/>
          <a:ext cx="10058399" cy="630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kern="1200" dirty="0">
              <a:solidFill>
                <a:schemeClr val="bg1"/>
              </a:solidFill>
            </a:rPr>
            <a:t>Secondary Questions</a:t>
          </a:r>
          <a:endParaRPr lang="en-US" sz="2800" kern="1200" dirty="0">
            <a:solidFill>
              <a:schemeClr val="bg1"/>
            </a:solidFill>
          </a:endParaRPr>
        </a:p>
      </dsp:txBody>
      <dsp:txXfrm>
        <a:off x="0" y="1893040"/>
        <a:ext cx="10058399" cy="630397"/>
      </dsp:txXfrm>
    </dsp:sp>
    <dsp:sp modelId="{6CBF3701-D8E2-40E4-BECE-97F48D1BF360}">
      <dsp:nvSpPr>
        <dsp:cNvPr id="0" name=""/>
        <dsp:cNvSpPr/>
      </dsp:nvSpPr>
      <dsp:spPr>
        <a:xfrm>
          <a:off x="0" y="2523437"/>
          <a:ext cx="10058399"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19DD76-88BE-4D91-8B54-575FE994483A}">
      <dsp:nvSpPr>
        <dsp:cNvPr id="0" name=""/>
        <dsp:cNvSpPr/>
      </dsp:nvSpPr>
      <dsp:spPr>
        <a:xfrm>
          <a:off x="0" y="2523437"/>
          <a:ext cx="10058399" cy="630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solidFill>
                <a:schemeClr val="bg1"/>
              </a:solidFill>
            </a:rPr>
            <a:t>Dashboard Summary</a:t>
          </a:r>
        </a:p>
      </dsp:txBody>
      <dsp:txXfrm>
        <a:off x="0" y="2523437"/>
        <a:ext cx="10058399" cy="630397"/>
      </dsp:txXfrm>
    </dsp:sp>
    <dsp:sp modelId="{E2FCD9A4-80FE-41DE-974D-55EC4AA6D126}">
      <dsp:nvSpPr>
        <dsp:cNvPr id="0" name=""/>
        <dsp:cNvSpPr/>
      </dsp:nvSpPr>
      <dsp:spPr>
        <a:xfrm>
          <a:off x="0" y="3153834"/>
          <a:ext cx="10058399"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24EA3D-DB3F-4226-A764-CD34C108C307}">
      <dsp:nvSpPr>
        <dsp:cNvPr id="0" name=""/>
        <dsp:cNvSpPr/>
      </dsp:nvSpPr>
      <dsp:spPr>
        <a:xfrm>
          <a:off x="0" y="3153834"/>
          <a:ext cx="10058399" cy="630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solidFill>
                <a:schemeClr val="bg1"/>
              </a:solidFill>
            </a:rPr>
            <a:t>Additional Analysis</a:t>
          </a:r>
        </a:p>
      </dsp:txBody>
      <dsp:txXfrm>
        <a:off x="0" y="3153834"/>
        <a:ext cx="10058399" cy="63039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84C3DD-88EF-46D2-B020-7183227D1C37}" type="datetimeFigureOut">
              <a:rPr lang="en-IN" smtClean="0"/>
              <a:t>30-08-2024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2C28BF-3DE5-40ED-AAD1-79FCE8F6219C}" type="slidenum">
              <a:rPr lang="en-IN" smtClean="0"/>
              <a:t>‹#›</a:t>
            </a:fld>
            <a:endParaRPr lang="en-IN"/>
          </a:p>
        </p:txBody>
      </p:sp>
    </p:spTree>
    <p:extLst>
      <p:ext uri="{BB962C8B-B14F-4D97-AF65-F5344CB8AC3E}">
        <p14:creationId xmlns:p14="http://schemas.microsoft.com/office/powerpoint/2010/main" val="3539936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"Hello, I’m Rupsa Chaudhuri, presenting a comprehensive analysis of India's EV market. This presentation was made possible with the valuable content and resources from </a:t>
            </a:r>
            <a:r>
              <a:rPr lang="en-IN" dirty="0" err="1"/>
              <a:t>Codebasics</a:t>
            </a:r>
            <a:r>
              <a:rPr lang="en-IN" dirty="0"/>
              <a:t> team. Let's explore the strategic expansion opportunities for </a:t>
            </a:r>
            <a:r>
              <a:rPr lang="en-IN" dirty="0" err="1"/>
              <a:t>AtliQ</a:t>
            </a:r>
            <a:r>
              <a:rPr lang="en-IN" dirty="0"/>
              <a:t> Motors in the Indian EV market."</a:t>
            </a:r>
          </a:p>
        </p:txBody>
      </p:sp>
      <p:sp>
        <p:nvSpPr>
          <p:cNvPr id="4" name="Slide Number Placeholder 3"/>
          <p:cNvSpPr>
            <a:spLocks noGrp="1"/>
          </p:cNvSpPr>
          <p:nvPr>
            <p:ph type="sldNum" sz="quarter" idx="5"/>
          </p:nvPr>
        </p:nvSpPr>
        <p:spPr/>
        <p:txBody>
          <a:bodyPr/>
          <a:lstStyle/>
          <a:p>
            <a:fld id="{CA2C28BF-3DE5-40ED-AAD1-79FCE8F6219C}" type="slidenum">
              <a:rPr lang="en-IN" smtClean="0"/>
              <a:t>1</a:t>
            </a:fld>
            <a:endParaRPr lang="en-IN"/>
          </a:p>
        </p:txBody>
      </p:sp>
    </p:spTree>
    <p:extLst>
      <p:ext uri="{BB962C8B-B14F-4D97-AF65-F5344CB8AC3E}">
        <p14:creationId xmlns:p14="http://schemas.microsoft.com/office/powerpoint/2010/main" val="2016449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Comparing EV sales and penetration rates in Delhi and Karnataka for FY 2024 provided insights into regional market dynamics. Karnataka outperformed Delhi with a higher penetration rate, indicating a stronger adoption rate in the state. This comparison is vital for regional strategy development.</a:t>
            </a:r>
            <a:endParaRPr lang="en-IN" dirty="0"/>
          </a:p>
        </p:txBody>
      </p:sp>
      <p:sp>
        <p:nvSpPr>
          <p:cNvPr id="4" name="Slide Number Placeholder 3"/>
          <p:cNvSpPr>
            <a:spLocks noGrp="1"/>
          </p:cNvSpPr>
          <p:nvPr>
            <p:ph type="sldNum" sz="quarter" idx="5"/>
          </p:nvPr>
        </p:nvSpPr>
        <p:spPr/>
        <p:txBody>
          <a:bodyPr/>
          <a:lstStyle/>
          <a:p>
            <a:fld id="{CA2C28BF-3DE5-40ED-AAD1-79FCE8F6219C}" type="slidenum">
              <a:rPr lang="en-IN" smtClean="0"/>
              <a:t>10</a:t>
            </a:fld>
            <a:endParaRPr lang="en-IN"/>
          </a:p>
        </p:txBody>
      </p:sp>
    </p:spTree>
    <p:extLst>
      <p:ext uri="{BB962C8B-B14F-4D97-AF65-F5344CB8AC3E}">
        <p14:creationId xmlns:p14="http://schemas.microsoft.com/office/powerpoint/2010/main" val="905433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Compound Annual Growth Rate (CAGR) for the top 5 makers in the 4-wheeler category from 2022 to 2024 was also calculated. BYD India showed the highest CAGR, indicating rapid market expansion, while Tata Motors, a more established player, experienced steady growth. Understanding these growth rates helps identify emerging players and market leaders.</a:t>
            </a:r>
            <a:endParaRPr lang="en-IN" dirty="0"/>
          </a:p>
        </p:txBody>
      </p:sp>
      <p:sp>
        <p:nvSpPr>
          <p:cNvPr id="4" name="Slide Number Placeholder 3"/>
          <p:cNvSpPr>
            <a:spLocks noGrp="1"/>
          </p:cNvSpPr>
          <p:nvPr>
            <p:ph type="sldNum" sz="quarter" idx="5"/>
          </p:nvPr>
        </p:nvSpPr>
        <p:spPr/>
        <p:txBody>
          <a:bodyPr/>
          <a:lstStyle/>
          <a:p>
            <a:fld id="{CA2C28BF-3DE5-40ED-AAD1-79FCE8F6219C}" type="slidenum">
              <a:rPr lang="en-IN" smtClean="0"/>
              <a:t>11</a:t>
            </a:fld>
            <a:endParaRPr lang="en-IN"/>
          </a:p>
        </p:txBody>
      </p:sp>
    </p:spTree>
    <p:extLst>
      <p:ext uri="{BB962C8B-B14F-4D97-AF65-F5344CB8AC3E}">
        <p14:creationId xmlns:p14="http://schemas.microsoft.com/office/powerpoint/2010/main" val="2940557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Identifying the top 10 states with the highest CAGR in total vehicle sales from 2022 to 2024 pinpointed regions with the fastest market expansion. Meghalaya, Goa, and Karnataka led in growth, reflecting areas with significant sales potential. This insight is crucial for market entry and expansion planning.</a:t>
            </a:r>
            <a:endParaRPr lang="en-IN" dirty="0"/>
          </a:p>
        </p:txBody>
      </p:sp>
      <p:sp>
        <p:nvSpPr>
          <p:cNvPr id="4" name="Slide Number Placeholder 3"/>
          <p:cNvSpPr>
            <a:spLocks noGrp="1"/>
          </p:cNvSpPr>
          <p:nvPr>
            <p:ph type="sldNum" sz="quarter" idx="5"/>
          </p:nvPr>
        </p:nvSpPr>
        <p:spPr/>
        <p:txBody>
          <a:bodyPr/>
          <a:lstStyle/>
          <a:p>
            <a:fld id="{CA2C28BF-3DE5-40ED-AAD1-79FCE8F6219C}" type="slidenum">
              <a:rPr lang="en-IN" smtClean="0"/>
              <a:t>12</a:t>
            </a:fld>
            <a:endParaRPr lang="en-IN"/>
          </a:p>
        </p:txBody>
      </p:sp>
    </p:spTree>
    <p:extLst>
      <p:ext uri="{BB962C8B-B14F-4D97-AF65-F5344CB8AC3E}">
        <p14:creationId xmlns:p14="http://schemas.microsoft.com/office/powerpoint/2010/main" val="2129516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Understanding the peak and low seasons for EV sales between 2022 and 2024 helps in inventory and marketing management. March emerged as the peak sales month, while June was the lowest, possibly due to the onset of the monsoon season. This seasonal trend is important for planning production and promotional activities.</a:t>
            </a:r>
            <a:endParaRPr lang="en-IN" dirty="0"/>
          </a:p>
        </p:txBody>
      </p:sp>
      <p:sp>
        <p:nvSpPr>
          <p:cNvPr id="4" name="Slide Number Placeholder 3"/>
          <p:cNvSpPr>
            <a:spLocks noGrp="1"/>
          </p:cNvSpPr>
          <p:nvPr>
            <p:ph type="sldNum" sz="quarter" idx="5"/>
          </p:nvPr>
        </p:nvSpPr>
        <p:spPr/>
        <p:txBody>
          <a:bodyPr/>
          <a:lstStyle/>
          <a:p>
            <a:fld id="{CA2C28BF-3DE5-40ED-AAD1-79FCE8F6219C}" type="slidenum">
              <a:rPr lang="en-IN" smtClean="0"/>
              <a:t>13</a:t>
            </a:fld>
            <a:endParaRPr lang="en-IN"/>
          </a:p>
        </p:txBody>
      </p:sp>
    </p:spTree>
    <p:extLst>
      <p:ext uri="{BB962C8B-B14F-4D97-AF65-F5344CB8AC3E}">
        <p14:creationId xmlns:p14="http://schemas.microsoft.com/office/powerpoint/2010/main" val="492271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projected the number of EV sales for the top 10 states by penetration rate in 2030 based on previous growth trends. Kerala and Maharashtra are expected to lead in future sales, which is critical information for long-term strategic planning."</a:t>
            </a:r>
            <a:endParaRPr lang="en-IN" dirty="0"/>
          </a:p>
        </p:txBody>
      </p:sp>
      <p:sp>
        <p:nvSpPr>
          <p:cNvPr id="4" name="Slide Number Placeholder 3"/>
          <p:cNvSpPr>
            <a:spLocks noGrp="1"/>
          </p:cNvSpPr>
          <p:nvPr>
            <p:ph type="sldNum" sz="quarter" idx="5"/>
          </p:nvPr>
        </p:nvSpPr>
        <p:spPr/>
        <p:txBody>
          <a:bodyPr/>
          <a:lstStyle/>
          <a:p>
            <a:fld id="{CA2C28BF-3DE5-40ED-AAD1-79FCE8F6219C}" type="slidenum">
              <a:rPr lang="en-IN" smtClean="0"/>
              <a:t>14</a:t>
            </a:fld>
            <a:endParaRPr lang="en-IN"/>
          </a:p>
        </p:txBody>
      </p:sp>
    </p:spTree>
    <p:extLst>
      <p:ext uri="{BB962C8B-B14F-4D97-AF65-F5344CB8AC3E}">
        <p14:creationId xmlns:p14="http://schemas.microsoft.com/office/powerpoint/2010/main" val="1469431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the revenue growth rate of EVs in India from 2022 to 2024 was estimated. The analysis revealed a dramatic increase of 324.92% between 2022 and 2024, reflecting a booming market. However, the growth rate slowed between 2023 and 2024, suggesting market stabilization. This financial insight is vital for understanding profitability and market dynamics.</a:t>
            </a:r>
            <a:endParaRPr lang="en-IN" dirty="0"/>
          </a:p>
        </p:txBody>
      </p:sp>
      <p:sp>
        <p:nvSpPr>
          <p:cNvPr id="4" name="Slide Number Placeholder 3"/>
          <p:cNvSpPr>
            <a:spLocks noGrp="1"/>
          </p:cNvSpPr>
          <p:nvPr>
            <p:ph type="sldNum" sz="quarter" idx="5"/>
          </p:nvPr>
        </p:nvSpPr>
        <p:spPr/>
        <p:txBody>
          <a:bodyPr/>
          <a:lstStyle/>
          <a:p>
            <a:fld id="{CA2C28BF-3DE5-40ED-AAD1-79FCE8F6219C}" type="slidenum">
              <a:rPr lang="en-IN" smtClean="0"/>
              <a:t>15</a:t>
            </a:fld>
            <a:endParaRPr lang="en-IN"/>
          </a:p>
        </p:txBody>
      </p:sp>
    </p:spTree>
    <p:extLst>
      <p:ext uri="{BB962C8B-B14F-4D97-AF65-F5344CB8AC3E}">
        <p14:creationId xmlns:p14="http://schemas.microsoft.com/office/powerpoint/2010/main" val="4017238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secondary questions, these delve deeper into customer behavior, government policies, and strategic recommendations, providing a more comprehensive understanding of the market."</a:t>
            </a:r>
            <a:endParaRPr lang="en-IN" dirty="0"/>
          </a:p>
        </p:txBody>
      </p:sp>
      <p:sp>
        <p:nvSpPr>
          <p:cNvPr id="4" name="Slide Number Placeholder 3"/>
          <p:cNvSpPr>
            <a:spLocks noGrp="1"/>
          </p:cNvSpPr>
          <p:nvPr>
            <p:ph type="sldNum" sz="quarter" idx="5"/>
          </p:nvPr>
        </p:nvSpPr>
        <p:spPr/>
        <p:txBody>
          <a:bodyPr/>
          <a:lstStyle/>
          <a:p>
            <a:fld id="{CA2C28BF-3DE5-40ED-AAD1-79FCE8F6219C}" type="slidenum">
              <a:rPr lang="en-IN" smtClean="0"/>
              <a:t>16</a:t>
            </a:fld>
            <a:endParaRPr lang="en-IN"/>
          </a:p>
        </p:txBody>
      </p:sp>
    </p:spTree>
    <p:extLst>
      <p:ext uri="{BB962C8B-B14F-4D97-AF65-F5344CB8AC3E}">
        <p14:creationId xmlns:p14="http://schemas.microsoft.com/office/powerpoint/2010/main" val="1653894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dirty="0"/>
              <a:t>The first question explores why customers chose 4-wheeler EVs in 2023 and 2024. The primary reasons identified include cost savings, environmental concerns, and government incentives. Higher fuel prices combined with lower operational costs make EVs more economical overall, considering factors such as maintenance, fuel, and tax incentives. Additionally, growing climate awareness and the push to reduce carbon footprints drive a preference for zero-emission EVs, which help to mitigate urban pollution. Government incentives also play a significant role; subsidies, tax exemptions, and lower GST rates offered by Indian governments make EVs more affordable, further encouraging their adoption.</a:t>
            </a:r>
            <a:endParaRPr lang="en-IN" dirty="0"/>
          </a:p>
        </p:txBody>
      </p:sp>
      <p:sp>
        <p:nvSpPr>
          <p:cNvPr id="4" name="Slide Number Placeholder 3"/>
          <p:cNvSpPr>
            <a:spLocks noGrp="1"/>
          </p:cNvSpPr>
          <p:nvPr>
            <p:ph type="sldNum" sz="quarter" idx="5"/>
          </p:nvPr>
        </p:nvSpPr>
        <p:spPr/>
        <p:txBody>
          <a:bodyPr/>
          <a:lstStyle/>
          <a:p>
            <a:fld id="{CA2C28BF-3DE5-40ED-AAD1-79FCE8F6219C}" type="slidenum">
              <a:rPr lang="en-IN" smtClean="0"/>
              <a:t>17</a:t>
            </a:fld>
            <a:endParaRPr lang="en-IN"/>
          </a:p>
        </p:txBody>
      </p:sp>
    </p:spTree>
    <p:extLst>
      <p:ext uri="{BB962C8B-B14F-4D97-AF65-F5344CB8AC3E}">
        <p14:creationId xmlns:p14="http://schemas.microsoft.com/office/powerpoint/2010/main" val="2080939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Next, the impact of government incentives and subsidies on the adoption rates of 2-wheelers and 4-wheelers was examined. The analysis revealed several key effects. First, reduced purchase costs are a significant factor, as subsidies, such as those provided under the FAME II scheme, lower the upfront cost of EVs, making them more accessible, particularly for the middle class. Additionally, higher adoption rates have been observed in states like Delhi, Maharashtra, and Karnataka, which offer generous subsidies and tax benefits, resulting in significant increases in EV sales. Furthermore, infrastructure support plays a crucial role, as incentives also fund the development of EV charging infrastructure, which helps alleviate range anxiety and encourages adoption. Overall, these initiatives contribute to making EVs more affordable and accessible, thereby accelerating their adoption, especially in states with robust subsidy programs.</a:t>
            </a:r>
            <a:endParaRPr lang="en-IN" dirty="0"/>
          </a:p>
        </p:txBody>
      </p:sp>
      <p:sp>
        <p:nvSpPr>
          <p:cNvPr id="4" name="Slide Number Placeholder 3"/>
          <p:cNvSpPr>
            <a:spLocks noGrp="1"/>
          </p:cNvSpPr>
          <p:nvPr>
            <p:ph type="sldNum" sz="quarter" idx="5"/>
          </p:nvPr>
        </p:nvSpPr>
        <p:spPr/>
        <p:txBody>
          <a:bodyPr/>
          <a:lstStyle/>
          <a:p>
            <a:fld id="{CA2C28BF-3DE5-40ED-AAD1-79FCE8F6219C}" type="slidenum">
              <a:rPr lang="en-IN" smtClean="0"/>
              <a:t>18</a:t>
            </a:fld>
            <a:endParaRPr lang="en-IN"/>
          </a:p>
        </p:txBody>
      </p:sp>
    </p:spTree>
    <p:extLst>
      <p:ext uri="{BB962C8B-B14F-4D97-AF65-F5344CB8AC3E}">
        <p14:creationId xmlns:p14="http://schemas.microsoft.com/office/powerpoint/2010/main" val="849946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question analyzed the correlation between the availability of charging infrastructure and EV sales in the top 5 states. In Goa, high 2-wheeler penetration is attributed to a dense urban charging network and home-charging initiatives. Kerala’s strong EV policy has led to the development of robust charging infrastructure, which has boosted sales of both 2- and 4-wheelers. In Karnataka, major cities like Bengaluru support high EV sales with an extensive charging network. Maharashtra has seen significant growth in EV sales due to its prioritized charging infrastructure. Delhi’s aggressive expansion of charging stations has resulted in high EV penetration. The conclusion drawn is that states with well-developed charging infrastructure experience higher EV adoption rates, as the availability of charging stations reduces range anxiety and makes EV ownership more convenient.</a:t>
            </a:r>
            <a:endParaRPr lang="en-IN" dirty="0"/>
          </a:p>
        </p:txBody>
      </p:sp>
      <p:sp>
        <p:nvSpPr>
          <p:cNvPr id="4" name="Slide Number Placeholder 3"/>
          <p:cNvSpPr>
            <a:spLocks noGrp="1"/>
          </p:cNvSpPr>
          <p:nvPr>
            <p:ph type="sldNum" sz="quarter" idx="5"/>
          </p:nvPr>
        </p:nvSpPr>
        <p:spPr/>
        <p:txBody>
          <a:bodyPr/>
          <a:lstStyle/>
          <a:p>
            <a:fld id="{CA2C28BF-3DE5-40ED-AAD1-79FCE8F6219C}" type="slidenum">
              <a:rPr lang="en-IN" smtClean="0"/>
              <a:t>19</a:t>
            </a:fld>
            <a:endParaRPr lang="en-IN"/>
          </a:p>
        </p:txBody>
      </p:sp>
    </p:spTree>
    <p:extLst>
      <p:ext uri="{BB962C8B-B14F-4D97-AF65-F5344CB8AC3E}">
        <p14:creationId xmlns:p14="http://schemas.microsoft.com/office/powerpoint/2010/main" val="3927574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agenda for today’s presentation. We will start with the problem statement, followed by a project overview, delve into the primary and secondary questions, summarize the dashboard findings, and conclude with additional insights and recommendations."</a:t>
            </a:r>
            <a:endParaRPr lang="en-IN" dirty="0"/>
          </a:p>
        </p:txBody>
      </p:sp>
      <p:sp>
        <p:nvSpPr>
          <p:cNvPr id="4" name="Slide Number Placeholder 3"/>
          <p:cNvSpPr>
            <a:spLocks noGrp="1"/>
          </p:cNvSpPr>
          <p:nvPr>
            <p:ph type="sldNum" sz="quarter" idx="5"/>
          </p:nvPr>
        </p:nvSpPr>
        <p:spPr/>
        <p:txBody>
          <a:bodyPr/>
          <a:lstStyle/>
          <a:p>
            <a:fld id="{CA2C28BF-3DE5-40ED-AAD1-79FCE8F6219C}" type="slidenum">
              <a:rPr lang="en-IN" smtClean="0"/>
              <a:t>2</a:t>
            </a:fld>
            <a:endParaRPr lang="en-IN"/>
          </a:p>
        </p:txBody>
      </p:sp>
    </p:spTree>
    <p:extLst>
      <p:ext uri="{BB962C8B-B14F-4D97-AF65-F5344CB8AC3E}">
        <p14:creationId xmlns:p14="http://schemas.microsoft.com/office/powerpoint/2010/main" val="811219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fourth question focused on selecting the ideal brand ambassador for </a:t>
            </a:r>
            <a:r>
              <a:rPr lang="en-US" dirty="0" err="1"/>
              <a:t>AtliQ</a:t>
            </a:r>
            <a:r>
              <a:rPr lang="en-US" dirty="0"/>
              <a:t> Motors' EV launch in India, with two candidates considered: Virat Kohli and Ayushmann Khurrana. Virat Kohli, who appeals to younger audiences and sports enthusiasts, symbolizes dynamism and a modern lifestyle. His popularity aligns well with </a:t>
            </a:r>
            <a:r>
              <a:rPr lang="en-US" dirty="0" err="1"/>
              <a:t>AtliQ</a:t>
            </a:r>
            <a:r>
              <a:rPr lang="en-US" dirty="0"/>
              <a:t> Motors' innovative and eco-friendly EV image, potentially driving strong engagement. On the other hand, Ayushmann Khurrana, known for addressing social issues in his films, aligns with </a:t>
            </a:r>
            <a:r>
              <a:rPr lang="en-US" dirty="0" err="1"/>
              <a:t>AtliQ</a:t>
            </a:r>
            <a:r>
              <a:rPr lang="en-US" dirty="0"/>
              <a:t> Motors' focus on sustainability and innovation. His broad appeal, particularly among urban and semi-urban consumers, enhances brand visibility and engagement, especially among tech-savvy youth. The conclusion is that Ayushmann Khurrana is ideal for emphasizing social and environmental values, while Virat Kohli offers broader market appeal, focusing on performance.</a:t>
            </a:r>
            <a:endParaRPr lang="en-IN" dirty="0"/>
          </a:p>
        </p:txBody>
      </p:sp>
      <p:sp>
        <p:nvSpPr>
          <p:cNvPr id="4" name="Slide Number Placeholder 3"/>
          <p:cNvSpPr>
            <a:spLocks noGrp="1"/>
          </p:cNvSpPr>
          <p:nvPr>
            <p:ph type="sldNum" sz="quarter" idx="5"/>
          </p:nvPr>
        </p:nvSpPr>
        <p:spPr/>
        <p:txBody>
          <a:bodyPr/>
          <a:lstStyle/>
          <a:p>
            <a:fld id="{CA2C28BF-3DE5-40ED-AAD1-79FCE8F6219C}" type="slidenum">
              <a:rPr lang="en-IN" smtClean="0"/>
              <a:t>20</a:t>
            </a:fld>
            <a:endParaRPr lang="en-IN"/>
          </a:p>
        </p:txBody>
      </p:sp>
    </p:spTree>
    <p:extLst>
      <p:ext uri="{BB962C8B-B14F-4D97-AF65-F5344CB8AC3E}">
        <p14:creationId xmlns:p14="http://schemas.microsoft.com/office/powerpoint/2010/main" val="1246362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identified the ideal state for setting up </a:t>
            </a:r>
            <a:r>
              <a:rPr lang="en-US" dirty="0" err="1"/>
              <a:t>AtliQ</a:t>
            </a:r>
            <a:r>
              <a:rPr lang="en-US" dirty="0"/>
              <a:t> Motors' manufacturing unit in India. </a:t>
            </a:r>
            <a:br>
              <a:rPr lang="en-US" dirty="0"/>
            </a:br>
            <a:r>
              <a:rPr lang="en-US" dirty="0"/>
              <a:t>Maharashtra offers attractive capital subsidies, interest subvention, and exemptions from stamp and electricity duties. With a high ease of doing business ranking, streamlined processes, and robust industrial infrastructure, including corridors, ports, and supply chains, the state is well-positioned for industrial growth. Its stable governance further supports this environment. Gujarat stands out with its capital subsidies, concessional land rates, and duty exemptions, combined with a business-friendly environment that provides quick approvals. The state’s strong automotive sector and stable governance with proactive industrial policies make it a top choice. Tamil Nadu also provides capital subsidies, tax exemptions, and power tariff subsidies, backed by investor-friendly policies and high ease of doing business rankings. The state has an established automotive base, skilled labor, good connectivity, and consistent governance that supports industrial development.</a:t>
            </a:r>
          </a:p>
          <a:p>
            <a:r>
              <a:rPr lang="en-US" b="1" dirty="0"/>
              <a:t>Recommendation</a:t>
            </a:r>
            <a:r>
              <a:rPr lang="en-US" dirty="0"/>
              <a:t>: Gujarat emerges as the ideal choice for </a:t>
            </a:r>
            <a:r>
              <a:rPr lang="en-US" dirty="0" err="1"/>
              <a:t>AtliQ</a:t>
            </a:r>
            <a:r>
              <a:rPr lang="en-US" dirty="0"/>
              <a:t> Motors due to its proactive policies, strong automotive ecosystem, and government support, making it a favorable destination for setting up an EV manufacturing unit.</a:t>
            </a:r>
          </a:p>
          <a:p>
            <a:endParaRPr lang="en-US" dirty="0"/>
          </a:p>
        </p:txBody>
      </p:sp>
      <p:sp>
        <p:nvSpPr>
          <p:cNvPr id="4" name="Slide Number Placeholder 3"/>
          <p:cNvSpPr>
            <a:spLocks noGrp="1"/>
          </p:cNvSpPr>
          <p:nvPr>
            <p:ph type="sldNum" sz="quarter" idx="5"/>
          </p:nvPr>
        </p:nvSpPr>
        <p:spPr/>
        <p:txBody>
          <a:bodyPr/>
          <a:lstStyle/>
          <a:p>
            <a:fld id="{CA2C28BF-3DE5-40ED-AAD1-79FCE8F6219C}" type="slidenum">
              <a:rPr lang="en-IN" smtClean="0"/>
              <a:t>21</a:t>
            </a:fld>
            <a:endParaRPr lang="en-IN"/>
          </a:p>
        </p:txBody>
      </p:sp>
    </p:spTree>
    <p:extLst>
      <p:ext uri="{BB962C8B-B14F-4D97-AF65-F5344CB8AC3E}">
        <p14:creationId xmlns:p14="http://schemas.microsoft.com/office/powerpoint/2010/main" val="2704701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presented three key recommendations for </a:t>
            </a:r>
            <a:r>
              <a:rPr lang="en-US" dirty="0" err="1"/>
              <a:t>AtliQ</a:t>
            </a:r>
            <a:r>
              <a:rPr lang="en-US" dirty="0"/>
              <a:t> Motors: </a:t>
            </a:r>
            <a:r>
              <a:rPr lang="en-US" dirty="0" err="1"/>
              <a:t>AtliQ</a:t>
            </a:r>
            <a:r>
              <a:rPr lang="en-US" dirty="0"/>
              <a:t> Motors should focus on expanding in high-growth states like Karnataka, Kerala, and Goa, where EV penetration rates and sales growth are highest. Prioritizing manufacturing and distribution in these regions will allow the company to tap into rising demand. Additionally, leveraging government incentives in states like Gujarat and Tamil Nadu, which offer subsidies on capital investments, tax exemptions, and reduced land rates, can help reduce costs and boost profitability. To strengthen market presence, </a:t>
            </a:r>
            <a:r>
              <a:rPr lang="en-US" dirty="0" err="1"/>
              <a:t>AtliQ</a:t>
            </a:r>
            <a:r>
              <a:rPr lang="en-US" dirty="0"/>
              <a:t> Motors should form strategic partnerships with leading EV makers like OLA ELECTRIC, TVS, Tata Motors, and Mahindra &amp; Mahindra. These collaborations can enhance product offerings, improve supply chain management, and broaden customer reach. </a:t>
            </a:r>
          </a:p>
          <a:p>
            <a:endParaRPr lang="en-US" dirty="0"/>
          </a:p>
          <a:p>
            <a:r>
              <a:rPr lang="en-US" dirty="0"/>
              <a:t>Investing in R&amp;D, particularly in battery technology, vehicle efficiency, and cost reduction, will help </a:t>
            </a:r>
            <a:r>
              <a:rPr lang="en-US" dirty="0" err="1"/>
              <a:t>AtliQ</a:t>
            </a:r>
            <a:r>
              <a:rPr lang="en-US" dirty="0"/>
              <a:t> Motors maintain a competitive edge. Joint R&amp;D efforts with established players can fast-track innovation and position the company as a market leader. For long-term growth, </a:t>
            </a:r>
            <a:r>
              <a:rPr lang="en-US" dirty="0" err="1"/>
              <a:t>AtliQ</a:t>
            </a:r>
            <a:r>
              <a:rPr lang="en-US" dirty="0"/>
              <a:t> Motors should target high-sales regions like Kerala and Maharashtra, projected to lead EV sales by 2030, by investing in charging infrastructure, localized marketing, and robust dealer networks. With the Indian EV market growing 324.92% from 2022 to 2024, but expected to stabilize, </a:t>
            </a:r>
            <a:r>
              <a:rPr lang="en-US" dirty="0" err="1"/>
              <a:t>AtliQ</a:t>
            </a:r>
            <a:r>
              <a:rPr lang="en-US" dirty="0"/>
              <a:t> Motors must focus on sustainable strategies like enhancing customer retention, diversifying product lines, and exploring new business models such as EV financing, leasing, or subscriptions to maintain momentum.</a:t>
            </a:r>
          </a:p>
        </p:txBody>
      </p:sp>
      <p:sp>
        <p:nvSpPr>
          <p:cNvPr id="4" name="Slide Number Placeholder 3"/>
          <p:cNvSpPr>
            <a:spLocks noGrp="1"/>
          </p:cNvSpPr>
          <p:nvPr>
            <p:ph type="sldNum" sz="quarter" idx="5"/>
          </p:nvPr>
        </p:nvSpPr>
        <p:spPr/>
        <p:txBody>
          <a:bodyPr/>
          <a:lstStyle/>
          <a:p>
            <a:fld id="{CA2C28BF-3DE5-40ED-AAD1-79FCE8F6219C}" type="slidenum">
              <a:rPr lang="en-IN" smtClean="0"/>
              <a:t>22</a:t>
            </a:fld>
            <a:endParaRPr lang="en-IN"/>
          </a:p>
        </p:txBody>
      </p:sp>
    </p:spTree>
    <p:extLst>
      <p:ext uri="{BB962C8B-B14F-4D97-AF65-F5344CB8AC3E}">
        <p14:creationId xmlns:p14="http://schemas.microsoft.com/office/powerpoint/2010/main" val="3576152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dashboard summary highlights that India’s EV market saw significant growth in 2024, with total sales reaching 1 million units—a 276.03% increase from 2022 and a CAGR of 93.91%. Revenue hit ₹209.63 billion, growing 324.92% from 2022 to 2024 and 57.53% from 2023 to 2024. Projections indicate EV sales will reach 54 million units by 2030, highlighting robust long-term potential.</a:t>
            </a:r>
          </a:p>
          <a:p>
            <a:endParaRPr lang="en-US" dirty="0"/>
          </a:p>
          <a:p>
            <a:r>
              <a:rPr lang="en-US" dirty="0"/>
              <a:t>In segment analysis, 2-wheelers dominated the market in 2024, holding a 91.48% share with a penetration rate of 4.40%. OLA Electric led this segment with a notable CAGR of 373.22%. The 4-wheeler segment, though smaller, experienced a higher revenue growth rate of 367.79%, with Tata Motors leading in revenue. New entrants like BYD India showed the highest CAGR of 566.52%, indicating strong performance in the 4-wheeler market.</a:t>
            </a:r>
            <a:endParaRPr lang="en-IN" dirty="0"/>
          </a:p>
        </p:txBody>
      </p:sp>
      <p:sp>
        <p:nvSpPr>
          <p:cNvPr id="4" name="Slide Number Placeholder 3"/>
          <p:cNvSpPr>
            <a:spLocks noGrp="1"/>
          </p:cNvSpPr>
          <p:nvPr>
            <p:ph type="sldNum" sz="quarter" idx="5"/>
          </p:nvPr>
        </p:nvSpPr>
        <p:spPr/>
        <p:txBody>
          <a:bodyPr/>
          <a:lstStyle/>
          <a:p>
            <a:fld id="{CA2C28BF-3DE5-40ED-AAD1-79FCE8F6219C}" type="slidenum">
              <a:rPr lang="en-IN" smtClean="0"/>
              <a:t>23</a:t>
            </a:fld>
            <a:endParaRPr lang="en-IN"/>
          </a:p>
        </p:txBody>
      </p:sp>
    </p:spTree>
    <p:extLst>
      <p:ext uri="{BB962C8B-B14F-4D97-AF65-F5344CB8AC3E}">
        <p14:creationId xmlns:p14="http://schemas.microsoft.com/office/powerpoint/2010/main" val="1378981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Maharashtra and Karnataka lead the Indian EV market, with Maharashtra generating the highest revenue in 2024 and Karnataka showing strong sales growth and penetration. Goa, while having the highest projected penetration rate of 13.75% by 2030, has lower sales volumes. Meghalaya is also emerging with rapid growth. Quarterly trends reveal Tata Motors' consistent growth, while Mahindra &amp; Mahindra peaked early in 2024 but later declined. Seasonal sales show peaks in March (97,196 units) and troughs in June (35,570 units), indicating demand fluctuations.</a:t>
            </a:r>
          </a:p>
          <a:p>
            <a:endParaRPr lang="en-US" dirty="0"/>
          </a:p>
          <a:p>
            <a:r>
              <a:rPr lang="en-US" dirty="0"/>
              <a:t>OLA Electric and Tata Motors are top performers in the 2-wheeler and 4-wheeler segments, respectively, with BYD India gaining rapidly due to high growth rates. Overall, India’s EV market is expanding quickly with significant revenue potential, especially in the 4-wheeler segment. </a:t>
            </a:r>
            <a:r>
              <a:rPr lang="en-US" dirty="0" err="1"/>
              <a:t>AtliQ</a:t>
            </a:r>
            <a:r>
              <a:rPr lang="en-US" dirty="0"/>
              <a:t> Motors should focus on high-growth states like Maharashtra and Karnataka and consider seasonal trends to strategically plan its market expansion.</a:t>
            </a:r>
            <a:endParaRPr lang="en-IN" dirty="0"/>
          </a:p>
        </p:txBody>
      </p:sp>
      <p:sp>
        <p:nvSpPr>
          <p:cNvPr id="4" name="Slide Number Placeholder 3"/>
          <p:cNvSpPr>
            <a:spLocks noGrp="1"/>
          </p:cNvSpPr>
          <p:nvPr>
            <p:ph type="sldNum" sz="quarter" idx="5"/>
          </p:nvPr>
        </p:nvSpPr>
        <p:spPr/>
        <p:txBody>
          <a:bodyPr/>
          <a:lstStyle/>
          <a:p>
            <a:fld id="{CA2C28BF-3DE5-40ED-AAD1-79FCE8F6219C}" type="slidenum">
              <a:rPr lang="en-IN" smtClean="0"/>
              <a:t>24</a:t>
            </a:fld>
            <a:endParaRPr lang="en-IN"/>
          </a:p>
        </p:txBody>
      </p:sp>
    </p:spTree>
    <p:extLst>
      <p:ext uri="{BB962C8B-B14F-4D97-AF65-F5344CB8AC3E}">
        <p14:creationId xmlns:p14="http://schemas.microsoft.com/office/powerpoint/2010/main" val="558794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analysis reaffirms the competitive landscape, emphasizing the need for product innovation, strategic partnerships, and expansion into underserved markets to stay ahead in the rapidly growing EV sector.</a:t>
            </a:r>
            <a:endParaRPr lang="en-IN" dirty="0"/>
          </a:p>
        </p:txBody>
      </p:sp>
      <p:sp>
        <p:nvSpPr>
          <p:cNvPr id="4" name="Slide Number Placeholder 3"/>
          <p:cNvSpPr>
            <a:spLocks noGrp="1"/>
          </p:cNvSpPr>
          <p:nvPr>
            <p:ph type="sldNum" sz="quarter" idx="5"/>
          </p:nvPr>
        </p:nvSpPr>
        <p:spPr/>
        <p:txBody>
          <a:bodyPr/>
          <a:lstStyle/>
          <a:p>
            <a:fld id="{CA2C28BF-3DE5-40ED-AAD1-79FCE8F6219C}" type="slidenum">
              <a:rPr lang="en-IN" smtClean="0"/>
              <a:t>25</a:t>
            </a:fld>
            <a:endParaRPr lang="en-IN"/>
          </a:p>
        </p:txBody>
      </p:sp>
    </p:spTree>
    <p:extLst>
      <p:ext uri="{BB962C8B-B14F-4D97-AF65-F5344CB8AC3E}">
        <p14:creationId xmlns:p14="http://schemas.microsoft.com/office/powerpoint/2010/main" val="3051568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AtliQ</a:t>
            </a:r>
            <a:r>
              <a:rPr lang="en-US" dirty="0"/>
              <a:t> Motors faces strong competition in the Indian EV market from key players such as OLA Electric, Hero Electric, </a:t>
            </a:r>
            <a:r>
              <a:rPr lang="en-US" dirty="0" err="1"/>
              <a:t>Ather</a:t>
            </a:r>
            <a:r>
              <a:rPr lang="en-US" dirty="0"/>
              <a:t> Energy, TVS Motor Company, and Bajaj Auto. OLA Electric leads in two-wheelers and vertical integration but struggles with reliability issues. Hero Electric benefits from brand recognition and affordability but has a limited product range. </a:t>
            </a:r>
            <a:r>
              <a:rPr lang="en-US" dirty="0" err="1"/>
              <a:t>Ather</a:t>
            </a:r>
            <a:r>
              <a:rPr lang="en-US" dirty="0"/>
              <a:t> Energy offers premium, innovative products but faces challenges due to high pricing. TVS Motor Company leverages its legacy but is struggling with the transition from ICE to EVs. Bajaj Auto capitalizes on its iconic brands and strong network but has a limited EV lineup.</a:t>
            </a:r>
          </a:p>
          <a:p>
            <a:endParaRPr lang="en-US" dirty="0"/>
          </a:p>
          <a:p>
            <a:r>
              <a:rPr lang="en-US" dirty="0"/>
              <a:t>For </a:t>
            </a:r>
            <a:r>
              <a:rPr lang="en-US" dirty="0" err="1"/>
              <a:t>AtliQ</a:t>
            </a:r>
            <a:r>
              <a:rPr lang="en-US" dirty="0"/>
              <a:t> Motors, opportunities include product innovation, targeting underserved segments, forming strategic partnerships, expanding into Tier 2 and Tier 3 cities, and focusing on sustainability. However, it must navigate threats such as price wars, technological disruption, and regulatory changes.</a:t>
            </a:r>
            <a:endParaRPr lang="en-IN" dirty="0"/>
          </a:p>
        </p:txBody>
      </p:sp>
      <p:sp>
        <p:nvSpPr>
          <p:cNvPr id="4" name="Slide Number Placeholder 3"/>
          <p:cNvSpPr>
            <a:spLocks noGrp="1"/>
          </p:cNvSpPr>
          <p:nvPr>
            <p:ph type="sldNum" sz="quarter" idx="5"/>
          </p:nvPr>
        </p:nvSpPr>
        <p:spPr/>
        <p:txBody>
          <a:bodyPr/>
          <a:lstStyle/>
          <a:p>
            <a:fld id="{CA2C28BF-3DE5-40ED-AAD1-79FCE8F6219C}" type="slidenum">
              <a:rPr lang="en-IN" smtClean="0"/>
              <a:t>26</a:t>
            </a:fld>
            <a:endParaRPr lang="en-IN"/>
          </a:p>
        </p:txBody>
      </p:sp>
    </p:spTree>
    <p:extLst>
      <p:ext uri="{BB962C8B-B14F-4D97-AF65-F5344CB8AC3E}">
        <p14:creationId xmlns:p14="http://schemas.microsoft.com/office/powerpoint/2010/main" val="416568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AtliQ</a:t>
            </a:r>
            <a:r>
              <a:rPr lang="en-US" dirty="0"/>
              <a:t> Motors should adopt a competitive pricing strategy, aligning with rivals like OLA and </a:t>
            </a:r>
            <a:r>
              <a:rPr lang="en-US" dirty="0" err="1"/>
              <a:t>Ather</a:t>
            </a:r>
            <a:r>
              <a:rPr lang="en-US" dirty="0"/>
              <a:t> while offering a tiered structure to serve both budget-conscious and premium customers. The company should emphasize advanced features such as longer range and smart connectivity to stand out in the market. Introducing entry-level models priced under ₹1,00,000 can help compete with Hero Electric, leveraging government subsidies to enhance affordability. Additionally, offering attractive financing options and promotional deals can boost sales and make EV ownership more accessible to price-sensitive consumers.</a:t>
            </a:r>
            <a:endParaRPr lang="en-IN" dirty="0"/>
          </a:p>
        </p:txBody>
      </p:sp>
      <p:sp>
        <p:nvSpPr>
          <p:cNvPr id="4" name="Slide Number Placeholder 3"/>
          <p:cNvSpPr>
            <a:spLocks noGrp="1"/>
          </p:cNvSpPr>
          <p:nvPr>
            <p:ph type="sldNum" sz="quarter" idx="5"/>
          </p:nvPr>
        </p:nvSpPr>
        <p:spPr/>
        <p:txBody>
          <a:bodyPr/>
          <a:lstStyle/>
          <a:p>
            <a:fld id="{CA2C28BF-3DE5-40ED-AAD1-79FCE8F6219C}" type="slidenum">
              <a:rPr lang="en-IN" smtClean="0"/>
              <a:t>27</a:t>
            </a:fld>
            <a:endParaRPr lang="en-IN"/>
          </a:p>
        </p:txBody>
      </p:sp>
    </p:spTree>
    <p:extLst>
      <p:ext uri="{BB962C8B-B14F-4D97-AF65-F5344CB8AC3E}">
        <p14:creationId xmlns:p14="http://schemas.microsoft.com/office/powerpoint/2010/main" val="33734345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AtliQ</a:t>
            </a:r>
            <a:r>
              <a:rPr lang="en-US" dirty="0"/>
              <a:t> Motors should diversify its product portfolio by expanding into electric three-wheelers, four-wheelers, and specialized vehicles like delivery vans and buses. Geographic expansion should target Tier 2 and Tier 3 cities in India and explore international markets in Southeast Asia and Africa. Strategic partnerships with charging infrastructure providers, battery manufacturers, and R&amp;D partners can enhance product offerings and drive innovation. Strengthening the brand through regional marketing, a robust digital presence, sustainable practices, and an expanded service network will boost customer satisfaction and loyalty.</a:t>
            </a:r>
            <a:endParaRPr lang="en-IN" dirty="0"/>
          </a:p>
        </p:txBody>
      </p:sp>
      <p:sp>
        <p:nvSpPr>
          <p:cNvPr id="4" name="Slide Number Placeholder 3"/>
          <p:cNvSpPr>
            <a:spLocks noGrp="1"/>
          </p:cNvSpPr>
          <p:nvPr>
            <p:ph type="sldNum" sz="quarter" idx="5"/>
          </p:nvPr>
        </p:nvSpPr>
        <p:spPr/>
        <p:txBody>
          <a:bodyPr/>
          <a:lstStyle/>
          <a:p>
            <a:fld id="{CA2C28BF-3DE5-40ED-AAD1-79FCE8F6219C}" type="slidenum">
              <a:rPr lang="en-IN" smtClean="0"/>
              <a:t>28</a:t>
            </a:fld>
            <a:endParaRPr lang="en-IN"/>
          </a:p>
        </p:txBody>
      </p:sp>
    </p:spTree>
    <p:extLst>
      <p:ext uri="{BB962C8B-B14F-4D97-AF65-F5344CB8AC3E}">
        <p14:creationId xmlns:p14="http://schemas.microsoft.com/office/powerpoint/2010/main" val="2189417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AtliQ</a:t>
            </a:r>
            <a:r>
              <a:rPr lang="en-US" dirty="0"/>
              <a:t> Motors may face several constraints, including supply chain issues like battery shortages, component deficits, and inadequate charging infrastructure, which could delay production and hinder EV adoption, especially in less developed regions. Navigating regulatory inconsistencies and intense competition from established players may require strategic adaptation and significant investment. Overcoming consumer adoption challenges, such as range anxiety and low awareness, may necessitate extensive educational campaigns and marketing efforts. Additionally, managing high capital expenditure, achieving operational scalability, and keeping up with rapid technological advancements could be crucial for maintaining competitiveness and ensuring long-term success.</a:t>
            </a:r>
            <a:endParaRPr lang="en-IN" dirty="0"/>
          </a:p>
        </p:txBody>
      </p:sp>
      <p:sp>
        <p:nvSpPr>
          <p:cNvPr id="4" name="Slide Number Placeholder 3"/>
          <p:cNvSpPr>
            <a:spLocks noGrp="1"/>
          </p:cNvSpPr>
          <p:nvPr>
            <p:ph type="sldNum" sz="quarter" idx="5"/>
          </p:nvPr>
        </p:nvSpPr>
        <p:spPr/>
        <p:txBody>
          <a:bodyPr/>
          <a:lstStyle/>
          <a:p>
            <a:fld id="{CA2C28BF-3DE5-40ED-AAD1-79FCE8F6219C}" type="slidenum">
              <a:rPr lang="en-IN" smtClean="0"/>
              <a:t>29</a:t>
            </a:fld>
            <a:endParaRPr lang="en-IN"/>
          </a:p>
        </p:txBody>
      </p:sp>
    </p:spTree>
    <p:extLst>
      <p:ext uri="{BB962C8B-B14F-4D97-AF65-F5344CB8AC3E}">
        <p14:creationId xmlns:p14="http://schemas.microsoft.com/office/powerpoint/2010/main" val="56923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problem statement . </a:t>
            </a:r>
            <a:r>
              <a:rPr lang="en-US" dirty="0" err="1"/>
              <a:t>AtliQ</a:t>
            </a:r>
            <a:r>
              <a:rPr lang="en-US" dirty="0"/>
              <a:t> Motors, with a significant market share in North America, is expanding into India where they currently hold less than 2% of the market. The goal is to analyze the Indian EV market to identify opportunities for growth and strategic expansion.</a:t>
            </a:r>
            <a:r>
              <a:rPr lang="en-US" sz="1200" dirty="0">
                <a:solidFill>
                  <a:schemeClr val="bg1"/>
                </a:solidFill>
              </a:rPr>
              <a:t> In my role as Peter Pandey, the data analyst, I analyzed the data to answer the questions outlined in the provided document. I designed a clear and intuitive dashboard to present my findings and used additional research to support my recommendations.</a:t>
            </a:r>
            <a:r>
              <a:rPr lang="en-US" dirty="0"/>
              <a:t> "</a:t>
            </a:r>
            <a:endParaRPr lang="en-IN" dirty="0"/>
          </a:p>
        </p:txBody>
      </p:sp>
      <p:sp>
        <p:nvSpPr>
          <p:cNvPr id="4" name="Slide Number Placeholder 3"/>
          <p:cNvSpPr>
            <a:spLocks noGrp="1"/>
          </p:cNvSpPr>
          <p:nvPr>
            <p:ph type="sldNum" sz="quarter" idx="5"/>
          </p:nvPr>
        </p:nvSpPr>
        <p:spPr/>
        <p:txBody>
          <a:bodyPr/>
          <a:lstStyle/>
          <a:p>
            <a:fld id="{CA2C28BF-3DE5-40ED-AAD1-79FCE8F6219C}" type="slidenum">
              <a:rPr lang="en-IN" smtClean="0"/>
              <a:t>3</a:t>
            </a:fld>
            <a:endParaRPr lang="en-IN"/>
          </a:p>
        </p:txBody>
      </p:sp>
    </p:spTree>
    <p:extLst>
      <p:ext uri="{BB962C8B-B14F-4D97-AF65-F5344CB8AC3E}">
        <p14:creationId xmlns:p14="http://schemas.microsoft.com/office/powerpoint/2010/main" val="10069822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Thank you and </a:t>
            </a:r>
            <a:r>
              <a:rPr lang="en-US" dirty="0"/>
              <a:t>I want to extend my gratitude to </a:t>
            </a:r>
            <a:r>
              <a:rPr lang="en-IN" dirty="0" err="1"/>
              <a:t>Codebasics</a:t>
            </a:r>
            <a:r>
              <a:rPr lang="en-IN" dirty="0"/>
              <a:t> team for organising such premium resume project challenges and for </a:t>
            </a:r>
            <a:r>
              <a:rPr lang="en-US" dirty="0"/>
              <a:t>providing the invaluable resources that made this presentation possible.</a:t>
            </a:r>
            <a:endParaRPr lang="en-IN" dirty="0"/>
          </a:p>
        </p:txBody>
      </p:sp>
      <p:sp>
        <p:nvSpPr>
          <p:cNvPr id="4" name="Slide Number Placeholder 3"/>
          <p:cNvSpPr>
            <a:spLocks noGrp="1"/>
          </p:cNvSpPr>
          <p:nvPr>
            <p:ph type="sldNum" sz="quarter" idx="5"/>
          </p:nvPr>
        </p:nvSpPr>
        <p:spPr/>
        <p:txBody>
          <a:bodyPr/>
          <a:lstStyle/>
          <a:p>
            <a:fld id="{CA2C28BF-3DE5-40ED-AAD1-79FCE8F6219C}" type="slidenum">
              <a:rPr lang="en-IN" smtClean="0"/>
              <a:t>30</a:t>
            </a:fld>
            <a:endParaRPr lang="en-IN"/>
          </a:p>
        </p:txBody>
      </p:sp>
    </p:spTree>
    <p:extLst>
      <p:ext uri="{BB962C8B-B14F-4D97-AF65-F5344CB8AC3E}">
        <p14:creationId xmlns:p14="http://schemas.microsoft.com/office/powerpoint/2010/main" val="2842600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Here is the project overview: The objective of this project is to analyze EV sales, penetration rates, and growth trends from 2022 to 2024 to support </a:t>
            </a:r>
            <a:r>
              <a:rPr lang="en-US" dirty="0" err="1"/>
              <a:t>AtliQ</a:t>
            </a:r>
            <a:r>
              <a:rPr lang="en-US" dirty="0"/>
              <a:t> Motors' expansion into India. Comprehensive datasets, provided by the </a:t>
            </a:r>
            <a:r>
              <a:rPr lang="en-US" dirty="0" err="1"/>
              <a:t>codebasics</a:t>
            </a:r>
            <a:r>
              <a:rPr lang="en-US" dirty="0"/>
              <a:t> team, have been utilized. To ensure accurate insights, robust data handling techniques were employed: handling missing values to maintain data completeness, verifying and adjusting data types, particularly by converting date columns to datetime format, and addressing duplicate entries by standardizing naming conventions, such as merging 'Andaman &amp; Nicobar' with 'Andaman &amp; Nicobar Island'.</a:t>
            </a:r>
          </a:p>
        </p:txBody>
      </p:sp>
      <p:sp>
        <p:nvSpPr>
          <p:cNvPr id="4" name="Slide Number Placeholder 3"/>
          <p:cNvSpPr>
            <a:spLocks noGrp="1"/>
          </p:cNvSpPr>
          <p:nvPr>
            <p:ph type="sldNum" sz="quarter" idx="5"/>
          </p:nvPr>
        </p:nvSpPr>
        <p:spPr/>
        <p:txBody>
          <a:bodyPr/>
          <a:lstStyle/>
          <a:p>
            <a:fld id="{CA2C28BF-3DE5-40ED-AAD1-79FCE8F6219C}" type="slidenum">
              <a:rPr lang="en-IN" smtClean="0"/>
              <a:t>4</a:t>
            </a:fld>
            <a:endParaRPr lang="en-IN"/>
          </a:p>
        </p:txBody>
      </p:sp>
    </p:spTree>
    <p:extLst>
      <p:ext uri="{BB962C8B-B14F-4D97-AF65-F5344CB8AC3E}">
        <p14:creationId xmlns:p14="http://schemas.microsoft.com/office/powerpoint/2010/main" val="3956083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analysis is centered around 10 primary questions that are crucial for understanding the dynamics of the Indian EV market and formulating </a:t>
            </a:r>
            <a:r>
              <a:rPr lang="en-US" dirty="0" err="1"/>
              <a:t>AtliQ</a:t>
            </a:r>
            <a:r>
              <a:rPr lang="en-US" dirty="0"/>
              <a:t> Motors' expansion strategy."</a:t>
            </a:r>
            <a:endParaRPr lang="en-IN" dirty="0"/>
          </a:p>
        </p:txBody>
      </p:sp>
      <p:sp>
        <p:nvSpPr>
          <p:cNvPr id="4" name="Slide Number Placeholder 3"/>
          <p:cNvSpPr>
            <a:spLocks noGrp="1"/>
          </p:cNvSpPr>
          <p:nvPr>
            <p:ph type="sldNum" sz="quarter" idx="5"/>
          </p:nvPr>
        </p:nvSpPr>
        <p:spPr/>
        <p:txBody>
          <a:bodyPr/>
          <a:lstStyle/>
          <a:p>
            <a:fld id="{CA2C28BF-3DE5-40ED-AAD1-79FCE8F6219C}" type="slidenum">
              <a:rPr lang="en-IN" smtClean="0"/>
              <a:t>5</a:t>
            </a:fld>
            <a:endParaRPr lang="en-IN"/>
          </a:p>
        </p:txBody>
      </p:sp>
    </p:spTree>
    <p:extLst>
      <p:ext uri="{BB962C8B-B14F-4D97-AF65-F5344CB8AC3E}">
        <p14:creationId xmlns:p14="http://schemas.microsoft.com/office/powerpoint/2010/main" val="1680791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 addressed was identifying the top 3 and bottom 3 EV makers for the fiscal years 2023 and 2024 in terms of 2-wheeler sales. The data revealed that OLA ELECTRIC dominated both years, while smaller companies such as JITENDRA and BATTRE ELECTRIC struggled to gain market share. This insight is crucial for understanding the competitive landscape and potential threats in the market.</a:t>
            </a:r>
            <a:endParaRPr lang="en-IN" dirty="0"/>
          </a:p>
        </p:txBody>
      </p:sp>
      <p:sp>
        <p:nvSpPr>
          <p:cNvPr id="4" name="Slide Number Placeholder 3"/>
          <p:cNvSpPr>
            <a:spLocks noGrp="1"/>
          </p:cNvSpPr>
          <p:nvPr>
            <p:ph type="sldNum" sz="quarter" idx="5"/>
          </p:nvPr>
        </p:nvSpPr>
        <p:spPr/>
        <p:txBody>
          <a:bodyPr/>
          <a:lstStyle/>
          <a:p>
            <a:fld id="{CA2C28BF-3DE5-40ED-AAD1-79FCE8F6219C}" type="slidenum">
              <a:rPr lang="en-IN" smtClean="0"/>
              <a:t>6</a:t>
            </a:fld>
            <a:endParaRPr lang="en-IN"/>
          </a:p>
        </p:txBody>
      </p:sp>
    </p:spTree>
    <p:extLst>
      <p:ext uri="{BB962C8B-B14F-4D97-AF65-F5344CB8AC3E}">
        <p14:creationId xmlns:p14="http://schemas.microsoft.com/office/powerpoint/2010/main" val="3526333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the analysis focused on the top 5 states with the highest penetration rates for 2-wheeler and 4-wheeler EV sales in FY 2024. Goa and Kerala emerged as leaders, indicating strong consumer adoption of EVs in these states. This information is essential for targeting marketing efforts and sales strategies.</a:t>
            </a:r>
            <a:endParaRPr lang="en-IN" dirty="0"/>
          </a:p>
        </p:txBody>
      </p:sp>
      <p:sp>
        <p:nvSpPr>
          <p:cNvPr id="4" name="Slide Number Placeholder 3"/>
          <p:cNvSpPr>
            <a:spLocks noGrp="1"/>
          </p:cNvSpPr>
          <p:nvPr>
            <p:ph type="sldNum" sz="quarter" idx="5"/>
          </p:nvPr>
        </p:nvSpPr>
        <p:spPr/>
        <p:txBody>
          <a:bodyPr/>
          <a:lstStyle/>
          <a:p>
            <a:fld id="{CA2C28BF-3DE5-40ED-AAD1-79FCE8F6219C}" type="slidenum">
              <a:rPr lang="en-IN" smtClean="0"/>
              <a:t>7</a:t>
            </a:fld>
            <a:endParaRPr lang="en-IN"/>
          </a:p>
        </p:txBody>
      </p:sp>
    </p:spTree>
    <p:extLst>
      <p:ext uri="{BB962C8B-B14F-4D97-AF65-F5344CB8AC3E}">
        <p14:creationId xmlns:p14="http://schemas.microsoft.com/office/powerpoint/2010/main" val="967901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analysis also examined whether any states showed negative penetration, indicating a decline in EV sales from 2022 to 2024. Interestingly, no states exhibited a decline, suggesting a consistently growing market across India. This reflects positively on the overall market potential for </a:t>
            </a:r>
            <a:r>
              <a:rPr lang="en-US" dirty="0" err="1"/>
              <a:t>AtliQ</a:t>
            </a:r>
            <a:r>
              <a:rPr lang="en-US" dirty="0"/>
              <a:t> Motors.</a:t>
            </a:r>
            <a:endParaRPr lang="en-IN" dirty="0"/>
          </a:p>
        </p:txBody>
      </p:sp>
      <p:sp>
        <p:nvSpPr>
          <p:cNvPr id="4" name="Slide Number Placeholder 3"/>
          <p:cNvSpPr>
            <a:spLocks noGrp="1"/>
          </p:cNvSpPr>
          <p:nvPr>
            <p:ph type="sldNum" sz="quarter" idx="5"/>
          </p:nvPr>
        </p:nvSpPr>
        <p:spPr/>
        <p:txBody>
          <a:bodyPr/>
          <a:lstStyle/>
          <a:p>
            <a:fld id="{CA2C28BF-3DE5-40ED-AAD1-79FCE8F6219C}" type="slidenum">
              <a:rPr lang="en-IN" smtClean="0"/>
              <a:t>8</a:t>
            </a:fld>
            <a:endParaRPr lang="en-IN"/>
          </a:p>
        </p:txBody>
      </p:sp>
    </p:spTree>
    <p:extLst>
      <p:ext uri="{BB962C8B-B14F-4D97-AF65-F5344CB8AC3E}">
        <p14:creationId xmlns:p14="http://schemas.microsoft.com/office/powerpoint/2010/main" val="2111871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key area of focus was understanding quarterly sales trends for the top 5 EV makers in the 4-wheeler category from 2022 to 2024. Tata Motors and Mahindra &amp; Mahindra exhibited significant growth, particularly as 2024 approached. These trends highlight the increasing consumer confidence in 4-wheeler EVs and assist in forecasting future sales patterns.</a:t>
            </a:r>
            <a:endParaRPr lang="en-IN" dirty="0"/>
          </a:p>
        </p:txBody>
      </p:sp>
      <p:sp>
        <p:nvSpPr>
          <p:cNvPr id="4" name="Slide Number Placeholder 3"/>
          <p:cNvSpPr>
            <a:spLocks noGrp="1"/>
          </p:cNvSpPr>
          <p:nvPr>
            <p:ph type="sldNum" sz="quarter" idx="5"/>
          </p:nvPr>
        </p:nvSpPr>
        <p:spPr/>
        <p:txBody>
          <a:bodyPr/>
          <a:lstStyle/>
          <a:p>
            <a:fld id="{CA2C28BF-3DE5-40ED-AAD1-79FCE8F6219C}" type="slidenum">
              <a:rPr lang="en-IN" smtClean="0"/>
              <a:t>9</a:t>
            </a:fld>
            <a:endParaRPr lang="en-IN"/>
          </a:p>
        </p:txBody>
      </p:sp>
    </p:spTree>
    <p:extLst>
      <p:ext uri="{BB962C8B-B14F-4D97-AF65-F5344CB8AC3E}">
        <p14:creationId xmlns:p14="http://schemas.microsoft.com/office/powerpoint/2010/main" val="3230353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8/30/2024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4574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8/30/2024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89735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8/30/2024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14966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8/30/2024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61779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8/30/2024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63713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8/30/2024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42238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8/30/2024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9224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8/30/2024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89549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8/30/2024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59938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8/30/2024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10646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8/30/2024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61762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8/30/2024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647109"/>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64" r:id="rId6"/>
    <p:sldLayoutId id="2147483869" r:id="rId7"/>
    <p:sldLayoutId id="2147483865" r:id="rId8"/>
    <p:sldLayoutId id="2147483866" r:id="rId9"/>
    <p:sldLayoutId id="2147483867" r:id="rId10"/>
    <p:sldLayoutId id="2147483868"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9.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9.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9.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9.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9.sv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1.sv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9.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30.sv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diagramData" Target="../diagrams/data1.xml"/><Relationship Id="rId11" Type="http://schemas.openxmlformats.org/officeDocument/2006/relationships/image" Target="../media/image4.png"/><Relationship Id="rId5" Type="http://schemas.openxmlformats.org/officeDocument/2006/relationships/image" Target="../media/image1.jpg"/><Relationship Id="rId10" Type="http://schemas.microsoft.com/office/2007/relationships/diagramDrawing" Target="../diagrams/drawing1.xml"/><Relationship Id="rId4" Type="http://schemas.openxmlformats.org/officeDocument/2006/relationships/notesSlide" Target="../notesSlides/notesSlide2.xml"/><Relationship Id="rId9"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hyperlink" Target="https://theshillongtimes.com/2021/01/18/ayushmann-khurrana-turns-on-his-poet-mode-for-latest-post/"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hyperlink" Target="https://tophinhanhdep.com/anh-dep/virat-kohli-hd-wallpapers/" TargetMode="External"/><Relationship Id="rId4" Type="http://schemas.openxmlformats.org/officeDocument/2006/relationships/image" Target="../media/image31.jpg"/><Relationship Id="rId9" Type="http://schemas.openxmlformats.org/officeDocument/2006/relationships/image" Target="../media/image9.sv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9.sv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kidzone.ws/geography/india/states/gujarat.htm" TargetMode="External"/><Relationship Id="rId4" Type="http://schemas.openxmlformats.org/officeDocument/2006/relationships/image" Target="../media/image33.gif"/></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9.sv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5.sv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sv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9.sv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37.sv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9.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9.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jp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1">
                  <a:alpha val="0"/>
                </a:schemeClr>
              </a:gs>
              <a:gs pos="25000">
                <a:srgbClr val="000000">
                  <a:alpha val="15000"/>
                </a:srgbClr>
              </a:gs>
              <a:gs pos="75000">
                <a:srgbClr val="000000">
                  <a:alpha val="15000"/>
                </a:srgbClr>
              </a:gs>
              <a:gs pos="50000">
                <a:schemeClr val="tx1">
                  <a:alpha val="3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8DAE45-233F-B4D5-BCBC-385F615095A3}"/>
              </a:ext>
            </a:extLst>
          </p:cNvPr>
          <p:cNvSpPr>
            <a:spLocks noGrp="1"/>
          </p:cNvSpPr>
          <p:nvPr>
            <p:ph type="ctrTitle"/>
          </p:nvPr>
        </p:nvSpPr>
        <p:spPr>
          <a:xfrm>
            <a:off x="1097280" y="325549"/>
            <a:ext cx="10058400" cy="3663755"/>
          </a:xfrm>
          <a:effectLst>
            <a:outerShdw blurRad="50800" dist="38100" dir="2700000" algn="tl" rotWithShape="0">
              <a:prstClr val="black">
                <a:alpha val="40000"/>
              </a:prstClr>
            </a:outerShdw>
          </a:effectLst>
        </p:spPr>
        <p:txBody>
          <a:bodyPr vert="horz" lIns="91440" tIns="45720" rIns="91440" bIns="45720" rtlCol="0" anchorCtr="0">
            <a:normAutofit/>
          </a:bodyPr>
          <a:lstStyle/>
          <a:p>
            <a:pPr algn="ctr"/>
            <a:r>
              <a:rPr lang="en-US" sz="3600" dirty="0">
                <a:solidFill>
                  <a:schemeClr val="bg1"/>
                </a:solidFill>
              </a:rPr>
              <a:t>India’s EV Market: Sales, Growth, and Future Outlook</a:t>
            </a:r>
            <a:br>
              <a:rPr lang="en-US" sz="3600" dirty="0">
                <a:solidFill>
                  <a:schemeClr val="bg1"/>
                </a:solidFill>
              </a:rPr>
            </a:br>
            <a:r>
              <a:rPr lang="en-US" sz="2400" dirty="0">
                <a:solidFill>
                  <a:schemeClr val="bg1"/>
                </a:solidFill>
              </a:rPr>
              <a:t>Strategic Expansion: AtliQ Motors’ Comprehensive Market Analysis for India’s Electric Vehicle Sector</a:t>
            </a:r>
            <a:br>
              <a:rPr lang="en-IN" sz="3600" dirty="0">
                <a:solidFill>
                  <a:schemeClr val="bg1"/>
                </a:solidFill>
              </a:rPr>
            </a:br>
            <a:endParaRPr lang="en-US" sz="3600" dirty="0">
              <a:solidFill>
                <a:schemeClr val="bg1"/>
              </a:solidFill>
            </a:endParaRPr>
          </a:p>
        </p:txBody>
      </p:sp>
      <p:sp>
        <p:nvSpPr>
          <p:cNvPr id="3" name="Subtitle 2">
            <a:extLst>
              <a:ext uri="{FF2B5EF4-FFF2-40B4-BE49-F238E27FC236}">
                <a16:creationId xmlns:a16="http://schemas.microsoft.com/office/drawing/2014/main" id="{18735FBA-7AA9-F888-AD3D-E1F431EBA9E6}"/>
              </a:ext>
            </a:extLst>
          </p:cNvPr>
          <p:cNvSpPr>
            <a:spLocks noGrp="1"/>
          </p:cNvSpPr>
          <p:nvPr>
            <p:ph type="subTitle" idx="1"/>
          </p:nvPr>
        </p:nvSpPr>
        <p:spPr>
          <a:xfrm>
            <a:off x="1097280" y="4158916"/>
            <a:ext cx="10058400" cy="1195834"/>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sz="1800" dirty="0">
                <a:solidFill>
                  <a:schemeClr val="bg1"/>
                </a:solidFill>
              </a:rPr>
              <a:t>CodeBasics resume project challenge #12</a:t>
            </a:r>
          </a:p>
        </p:txBody>
      </p:sp>
      <p:cxnSp>
        <p:nvCxnSpPr>
          <p:cNvPr id="110" name="Straight Connector 109">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5" name="Picture 4" descr="A logo with a black background">
            <a:extLst>
              <a:ext uri="{FF2B5EF4-FFF2-40B4-BE49-F238E27FC236}">
                <a16:creationId xmlns:a16="http://schemas.microsoft.com/office/drawing/2014/main" id="{AAB76113-42E2-21AD-0EEB-555268580A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09808" y="1294715"/>
            <a:ext cx="766287" cy="743275"/>
          </a:xfrm>
          <a:prstGeom prst="roundRect">
            <a:avLst>
              <a:gd name="adj" fmla="val 8594"/>
            </a:avLst>
          </a:prstGeom>
          <a:solidFill>
            <a:srgbClr val="FFFFFF">
              <a:shade val="85000"/>
            </a:srgbClr>
          </a:solidFill>
          <a:ln>
            <a:noFill/>
          </a:ln>
          <a:effectLst/>
        </p:spPr>
      </p:pic>
      <p:pic>
        <p:nvPicPr>
          <p:cNvPr id="11" name="Video 10">
            <a:hlinkClick r:id="" action="ppaction://media"/>
            <a:extLst>
              <a:ext uri="{FF2B5EF4-FFF2-40B4-BE49-F238E27FC236}">
                <a16:creationId xmlns:a16="http://schemas.microsoft.com/office/drawing/2014/main" id="{C86F412A-3EED-9A0B-679E-A38B2C9688F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60961" y="5524361"/>
            <a:ext cx="1165617" cy="1165617"/>
          </a:xfrm>
          <a:prstGeom prst="ellipse">
            <a:avLst/>
          </a:prstGeom>
        </p:spPr>
      </p:pic>
    </p:spTree>
    <p:extLst>
      <p:ext uri="{BB962C8B-B14F-4D97-AF65-F5344CB8AC3E}">
        <p14:creationId xmlns:p14="http://schemas.microsoft.com/office/powerpoint/2010/main" val="529818253"/>
      </p:ext>
    </p:extLst>
  </p:cSld>
  <p:clrMapOvr>
    <a:masterClrMapping/>
  </p:clrMapOvr>
  <mc:AlternateContent xmlns:mc="http://schemas.openxmlformats.org/markup-compatibility/2006">
    <mc:Choice xmlns:p14="http://schemas.microsoft.com/office/powerpoint/2010/main" Requires="p14">
      <p:transition spd="slow" p14:dur="2000" advTm="22960"/>
    </mc:Choice>
    <mc:Fallback>
      <p:transition spd="slow" advTm="22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10" presetClass="entr" presetSubtype="0" fill="hold" grpId="0" nodeType="withEffect">
                                  <p:stCondLst>
                                    <p:cond delay="20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par>
                                <p:cTn id="10" presetID="10" presetClass="entr" presetSubtype="0" fill="hold" grpId="0" nodeType="withEffect">
                                  <p:stCondLst>
                                    <p:cond delay="2500"/>
                                  </p:stCondLst>
                                  <p:iterate>
                                    <p:tmPct val="10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700"/>
                                        <p:tgtEl>
                                          <p:spTgt spid="3">
                                            <p:txEl>
                                              <p:pRg st="0" end="0"/>
                                            </p:txEl>
                                          </p:spTgt>
                                        </p:tgtEl>
                                      </p:cBhvr>
                                    </p:animEffect>
                                  </p:childTnLst>
                                </p:cTn>
                              </p:par>
                              <p:par>
                                <p:cTn id="13" presetID="10" presetClass="entr" presetSubtype="0" fill="hold" nodeType="withEffect">
                                  <p:stCondLst>
                                    <p:cond delay="20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11"/>
                </p:tgtEl>
              </p:cMediaNode>
            </p:video>
            <p:seq concurrent="1" nextAc="seek">
              <p:cTn id="17" restart="whenNotActive" fill="hold" evtFilter="cancelBubble" nodeType="interactiveSeq">
                <p:stCondLst>
                  <p:cond evt="onClick" delay="0">
                    <p:tgtEl>
                      <p:spTgt spid="11"/>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1"/>
                                        </p:tgtEl>
                                      </p:cBhvr>
                                    </p:cmd>
                                  </p:childTnLst>
                                </p:cTn>
                              </p:par>
                            </p:childTnLst>
                          </p:cTn>
                        </p:par>
                      </p:childTnLst>
                    </p:cTn>
                  </p:par>
                </p:childTnLst>
              </p:cTn>
              <p:nextCondLst>
                <p:cond evt="onClick" delay="0">
                  <p:tgtEl>
                    <p:spTgt spid="11"/>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38" name="Straight Connector 3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0" name="Rectangle 39">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EEA08-CE52-7202-0E1A-558F125B80F5}"/>
              </a:ext>
            </a:extLst>
          </p:cNvPr>
          <p:cNvSpPr>
            <a:spLocks noGrp="1"/>
          </p:cNvSpPr>
          <p:nvPr>
            <p:ph type="title"/>
          </p:nvPr>
        </p:nvSpPr>
        <p:spPr>
          <a:xfrm>
            <a:off x="633999" y="4550230"/>
            <a:ext cx="10909073" cy="957902"/>
          </a:xfrm>
        </p:spPr>
        <p:txBody>
          <a:bodyPr vert="horz" lIns="91440" tIns="45720" rIns="91440" bIns="45720" rtlCol="0" anchor="b">
            <a:normAutofit/>
          </a:bodyPr>
          <a:lstStyle/>
          <a:p>
            <a:r>
              <a:rPr lang="en-US" sz="2900" dirty="0">
                <a:solidFill>
                  <a:schemeClr val="bg1"/>
                </a:solidFill>
              </a:rPr>
              <a:t>Q5. How do the EV sales and penetration rates in Delhi compare to Karnataka for 2024?</a:t>
            </a:r>
          </a:p>
        </p:txBody>
      </p:sp>
      <p:cxnSp>
        <p:nvCxnSpPr>
          <p:cNvPr id="42" name="Straight Connector 41">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5" name="Picture 4">
            <a:extLst>
              <a:ext uri="{FF2B5EF4-FFF2-40B4-BE49-F238E27FC236}">
                <a16:creationId xmlns:a16="http://schemas.microsoft.com/office/drawing/2014/main" id="{F7DE7D6A-5489-E9BA-1CA0-21F430BA0AB3}"/>
              </a:ext>
            </a:extLst>
          </p:cNvPr>
          <p:cNvPicPr>
            <a:picLocks noChangeAspect="1"/>
          </p:cNvPicPr>
          <p:nvPr/>
        </p:nvPicPr>
        <p:blipFill>
          <a:blip r:embed="rId4"/>
          <a:stretch>
            <a:fillRect/>
          </a:stretch>
        </p:blipFill>
        <p:spPr>
          <a:xfrm>
            <a:off x="2528616" y="1349867"/>
            <a:ext cx="3162376" cy="2891757"/>
          </a:xfrm>
          <a:prstGeom prst="rect">
            <a:avLst/>
          </a:prstGeom>
        </p:spPr>
      </p:pic>
      <p:pic>
        <p:nvPicPr>
          <p:cNvPr id="7" name="Picture 6">
            <a:extLst>
              <a:ext uri="{FF2B5EF4-FFF2-40B4-BE49-F238E27FC236}">
                <a16:creationId xmlns:a16="http://schemas.microsoft.com/office/drawing/2014/main" id="{375973DC-C3FF-46DD-2C7E-1BBD1A94695B}"/>
              </a:ext>
            </a:extLst>
          </p:cNvPr>
          <p:cNvPicPr>
            <a:picLocks noChangeAspect="1"/>
          </p:cNvPicPr>
          <p:nvPr/>
        </p:nvPicPr>
        <p:blipFill>
          <a:blip r:embed="rId5"/>
          <a:stretch>
            <a:fillRect/>
          </a:stretch>
        </p:blipFill>
        <p:spPr>
          <a:xfrm>
            <a:off x="6145417" y="2326108"/>
            <a:ext cx="3629395" cy="702835"/>
          </a:xfrm>
          <a:prstGeom prst="rect">
            <a:avLst/>
          </a:prstGeom>
        </p:spPr>
      </p:pic>
      <p:pic>
        <p:nvPicPr>
          <p:cNvPr id="10" name="Camera 9">
            <a:extLst>
              <a:ext uri="{FF2B5EF4-FFF2-40B4-BE49-F238E27FC236}">
                <a16:creationId xmlns:a16="http://schemas.microsoft.com/office/drawing/2014/main" id="{A89DFCDD-1BF2-93DD-5086-5A13C4549099}"/>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60961" y="5524361"/>
            <a:ext cx="1165617" cy="1165617"/>
          </a:xfrm>
          <a:prstGeom prst="ellipse">
            <a:avLst/>
          </a:prstGeom>
        </p:spPr>
      </p:pic>
    </p:spTree>
    <p:extLst>
      <p:ext uri="{BB962C8B-B14F-4D97-AF65-F5344CB8AC3E}">
        <p14:creationId xmlns:p14="http://schemas.microsoft.com/office/powerpoint/2010/main" val="3639551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38" name="Straight Connector 3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0" name="Rectangle 39">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EEA08-CE52-7202-0E1A-558F125B80F5}"/>
              </a:ext>
            </a:extLst>
          </p:cNvPr>
          <p:cNvSpPr>
            <a:spLocks noGrp="1"/>
          </p:cNvSpPr>
          <p:nvPr>
            <p:ph type="title"/>
          </p:nvPr>
        </p:nvSpPr>
        <p:spPr>
          <a:xfrm>
            <a:off x="633999" y="4550230"/>
            <a:ext cx="10909073" cy="957902"/>
          </a:xfrm>
        </p:spPr>
        <p:txBody>
          <a:bodyPr vert="horz" lIns="91440" tIns="45720" rIns="91440" bIns="45720" rtlCol="0" anchor="b">
            <a:normAutofit/>
          </a:bodyPr>
          <a:lstStyle/>
          <a:p>
            <a:r>
              <a:rPr lang="en-US" sz="2900" dirty="0">
                <a:solidFill>
                  <a:schemeClr val="bg1"/>
                </a:solidFill>
              </a:rPr>
              <a:t>Q6. List down the compounded annual growth rate (CAGR) in 4-wheeler units for the top 5 makers from 2022 to 2024.</a:t>
            </a:r>
          </a:p>
        </p:txBody>
      </p:sp>
      <p:cxnSp>
        <p:nvCxnSpPr>
          <p:cNvPr id="42" name="Straight Connector 41">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4" name="Picture 3">
            <a:extLst>
              <a:ext uri="{FF2B5EF4-FFF2-40B4-BE49-F238E27FC236}">
                <a16:creationId xmlns:a16="http://schemas.microsoft.com/office/drawing/2014/main" id="{E87AAB41-4730-A313-CC8B-0014346AC44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137676" y="862182"/>
            <a:ext cx="5916648" cy="3475395"/>
          </a:xfrm>
          <a:prstGeom prst="rect">
            <a:avLst/>
          </a:prstGeom>
        </p:spPr>
      </p:pic>
      <p:pic>
        <p:nvPicPr>
          <p:cNvPr id="9" name="Camera 8">
            <a:extLst>
              <a:ext uri="{FF2B5EF4-FFF2-40B4-BE49-F238E27FC236}">
                <a16:creationId xmlns:a16="http://schemas.microsoft.com/office/drawing/2014/main" id="{D181C1A8-60E1-FF1F-526C-132A8D0B3B57}"/>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60961" y="5524361"/>
            <a:ext cx="1165617" cy="1165617"/>
          </a:xfrm>
          <a:prstGeom prst="ellipse">
            <a:avLst/>
          </a:prstGeom>
        </p:spPr>
      </p:pic>
    </p:spTree>
    <p:extLst>
      <p:ext uri="{BB962C8B-B14F-4D97-AF65-F5344CB8AC3E}">
        <p14:creationId xmlns:p14="http://schemas.microsoft.com/office/powerpoint/2010/main" val="2393259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38" name="Straight Connector 3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0" name="Rectangle 39">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EEA08-CE52-7202-0E1A-558F125B80F5}"/>
              </a:ext>
            </a:extLst>
          </p:cNvPr>
          <p:cNvSpPr>
            <a:spLocks noGrp="1"/>
          </p:cNvSpPr>
          <p:nvPr>
            <p:ph type="title"/>
          </p:nvPr>
        </p:nvSpPr>
        <p:spPr>
          <a:xfrm>
            <a:off x="633999" y="4550230"/>
            <a:ext cx="10909073" cy="957902"/>
          </a:xfrm>
        </p:spPr>
        <p:txBody>
          <a:bodyPr vert="horz" lIns="91440" tIns="45720" rIns="91440" bIns="45720" rtlCol="0" anchor="b">
            <a:normAutofit/>
          </a:bodyPr>
          <a:lstStyle/>
          <a:p>
            <a:r>
              <a:rPr lang="en-US" sz="2900" dirty="0">
                <a:solidFill>
                  <a:schemeClr val="bg1"/>
                </a:solidFill>
              </a:rPr>
              <a:t>Q7. Top 10 States with the Highest CAGR from 2022 to 2024 in Total Vehicles Sold</a:t>
            </a:r>
          </a:p>
        </p:txBody>
      </p:sp>
      <p:cxnSp>
        <p:nvCxnSpPr>
          <p:cNvPr id="42" name="Straight Connector 41">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4" name="Picture 3">
            <a:extLst>
              <a:ext uri="{FF2B5EF4-FFF2-40B4-BE49-F238E27FC236}">
                <a16:creationId xmlns:a16="http://schemas.microsoft.com/office/drawing/2014/main" id="{E87AAB41-4730-A313-CC8B-0014346AC44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21836" y="1766179"/>
            <a:ext cx="4514850" cy="2246080"/>
          </a:xfrm>
          <a:prstGeom prst="rect">
            <a:avLst/>
          </a:prstGeom>
        </p:spPr>
      </p:pic>
      <p:pic>
        <p:nvPicPr>
          <p:cNvPr id="5" name="Picture 4">
            <a:extLst>
              <a:ext uri="{FF2B5EF4-FFF2-40B4-BE49-F238E27FC236}">
                <a16:creationId xmlns:a16="http://schemas.microsoft.com/office/drawing/2014/main" id="{5476EF5C-5E1F-8CCC-AFFA-24CB3E88E6E6}"/>
              </a:ext>
            </a:extLst>
          </p:cNvPr>
          <p:cNvPicPr>
            <a:picLocks noChangeAspect="1"/>
          </p:cNvPicPr>
          <p:nvPr/>
        </p:nvPicPr>
        <p:blipFill>
          <a:blip r:embed="rId5"/>
          <a:stretch>
            <a:fillRect/>
          </a:stretch>
        </p:blipFill>
        <p:spPr>
          <a:xfrm>
            <a:off x="721086" y="1406228"/>
            <a:ext cx="5534194" cy="2756189"/>
          </a:xfrm>
          <a:prstGeom prst="rect">
            <a:avLst/>
          </a:prstGeom>
        </p:spPr>
      </p:pic>
      <p:pic>
        <p:nvPicPr>
          <p:cNvPr id="10" name="Camera 9">
            <a:extLst>
              <a:ext uri="{FF2B5EF4-FFF2-40B4-BE49-F238E27FC236}">
                <a16:creationId xmlns:a16="http://schemas.microsoft.com/office/drawing/2014/main" id="{627DABF8-DD30-0997-D7EC-F11C0D6C6078}"/>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60961" y="5524361"/>
            <a:ext cx="1165617" cy="1165617"/>
          </a:xfrm>
          <a:prstGeom prst="ellipse">
            <a:avLst/>
          </a:prstGeom>
        </p:spPr>
      </p:pic>
    </p:spTree>
    <p:extLst>
      <p:ext uri="{BB962C8B-B14F-4D97-AF65-F5344CB8AC3E}">
        <p14:creationId xmlns:p14="http://schemas.microsoft.com/office/powerpoint/2010/main" val="75191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38" name="Straight Connector 3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0" name="Rectangle 39">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EEA08-CE52-7202-0E1A-558F125B80F5}"/>
              </a:ext>
            </a:extLst>
          </p:cNvPr>
          <p:cNvSpPr>
            <a:spLocks noGrp="1"/>
          </p:cNvSpPr>
          <p:nvPr>
            <p:ph type="title"/>
          </p:nvPr>
        </p:nvSpPr>
        <p:spPr>
          <a:xfrm>
            <a:off x="633999" y="4550230"/>
            <a:ext cx="10909073" cy="957902"/>
          </a:xfrm>
        </p:spPr>
        <p:txBody>
          <a:bodyPr vert="horz" lIns="91440" tIns="45720" rIns="91440" bIns="45720" rtlCol="0" anchor="b">
            <a:normAutofit/>
          </a:bodyPr>
          <a:lstStyle/>
          <a:p>
            <a:r>
              <a:rPr lang="en-US" sz="2900" dirty="0">
                <a:solidFill>
                  <a:schemeClr val="bg1"/>
                </a:solidFill>
              </a:rPr>
              <a:t>Q8. Peak and Low Season Months for EV Sales from 2022 to 2024</a:t>
            </a:r>
          </a:p>
        </p:txBody>
      </p:sp>
      <p:cxnSp>
        <p:nvCxnSpPr>
          <p:cNvPr id="42" name="Straight Connector 41">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4" name="Picture 3">
            <a:extLst>
              <a:ext uri="{FF2B5EF4-FFF2-40B4-BE49-F238E27FC236}">
                <a16:creationId xmlns:a16="http://schemas.microsoft.com/office/drawing/2014/main" id="{E87AAB41-4730-A313-CC8B-0014346AC444}"/>
              </a:ext>
            </a:extLst>
          </p:cNvPr>
          <p:cNvPicPr>
            <a:picLocks noChangeAspect="1"/>
          </p:cNvPicPr>
          <p:nvPr/>
        </p:nvPicPr>
        <p:blipFill rotWithShape="1">
          <a:blip r:embed="rId4">
            <a:extLst>
              <a:ext uri="{28A0092B-C50C-407E-A947-70E740481C1C}">
                <a14:useLocalDpi xmlns:a14="http://schemas.microsoft.com/office/drawing/2010/main" val="0"/>
              </a:ext>
            </a:extLst>
          </a:blip>
          <a:srcRect b="61854"/>
          <a:stretch/>
        </p:blipFill>
        <p:spPr>
          <a:xfrm>
            <a:off x="5136019" y="4016326"/>
            <a:ext cx="2018797" cy="834146"/>
          </a:xfrm>
          <a:prstGeom prst="rect">
            <a:avLst/>
          </a:prstGeom>
        </p:spPr>
      </p:pic>
      <p:pic>
        <p:nvPicPr>
          <p:cNvPr id="5" name="Picture 4">
            <a:extLst>
              <a:ext uri="{FF2B5EF4-FFF2-40B4-BE49-F238E27FC236}">
                <a16:creationId xmlns:a16="http://schemas.microsoft.com/office/drawing/2014/main" id="{5476EF5C-5E1F-8CCC-AFFA-24CB3E88E6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343037" y="1038538"/>
            <a:ext cx="5271697" cy="2756189"/>
          </a:xfrm>
          <a:prstGeom prst="rect">
            <a:avLst/>
          </a:prstGeom>
        </p:spPr>
      </p:pic>
      <p:pic>
        <p:nvPicPr>
          <p:cNvPr id="10" name="Camera 9">
            <a:extLst>
              <a:ext uri="{FF2B5EF4-FFF2-40B4-BE49-F238E27FC236}">
                <a16:creationId xmlns:a16="http://schemas.microsoft.com/office/drawing/2014/main" id="{7D5A99C7-9DCD-E590-72F7-1F3BE412933C}"/>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60961" y="5524361"/>
            <a:ext cx="1165617" cy="1165617"/>
          </a:xfrm>
          <a:prstGeom prst="ellipse">
            <a:avLst/>
          </a:prstGeom>
        </p:spPr>
      </p:pic>
    </p:spTree>
    <p:extLst>
      <p:ext uri="{BB962C8B-B14F-4D97-AF65-F5344CB8AC3E}">
        <p14:creationId xmlns:p14="http://schemas.microsoft.com/office/powerpoint/2010/main" val="4206853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38" name="Straight Connector 3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0" name="Rectangle 39">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EEA08-CE52-7202-0E1A-558F125B80F5}"/>
              </a:ext>
            </a:extLst>
          </p:cNvPr>
          <p:cNvSpPr>
            <a:spLocks noGrp="1"/>
          </p:cNvSpPr>
          <p:nvPr>
            <p:ph type="title"/>
          </p:nvPr>
        </p:nvSpPr>
        <p:spPr>
          <a:xfrm>
            <a:off x="633999" y="4550230"/>
            <a:ext cx="10909073" cy="957902"/>
          </a:xfrm>
        </p:spPr>
        <p:txBody>
          <a:bodyPr vert="horz" lIns="91440" tIns="45720" rIns="91440" bIns="45720" rtlCol="0" anchor="b">
            <a:normAutofit fontScale="90000"/>
          </a:bodyPr>
          <a:lstStyle/>
          <a:p>
            <a:r>
              <a:rPr lang="en-US" sz="2900" dirty="0">
                <a:solidFill>
                  <a:schemeClr val="bg1"/>
                </a:solidFill>
              </a:rPr>
              <a:t>Q9. </a:t>
            </a:r>
            <a:r>
              <a:rPr lang="en-US" sz="3100" dirty="0">
                <a:solidFill>
                  <a:schemeClr val="bg1">
                    <a:lumMod val="95000"/>
                  </a:schemeClr>
                </a:solidFill>
              </a:rPr>
              <a:t>What is the projected number of EV sales (including 2-wheelers and 4- wheelers) for the top 10 states by penetration rate in 2030, based on the compounded annual growth rate (CAGR) from previous years?</a:t>
            </a:r>
          </a:p>
        </p:txBody>
      </p:sp>
      <p:cxnSp>
        <p:nvCxnSpPr>
          <p:cNvPr id="42" name="Straight Connector 41">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4" name="Picture 3">
            <a:extLst>
              <a:ext uri="{FF2B5EF4-FFF2-40B4-BE49-F238E27FC236}">
                <a16:creationId xmlns:a16="http://schemas.microsoft.com/office/drawing/2014/main" id="{E87AAB41-4730-A313-CC8B-0014346AC444}"/>
              </a:ext>
            </a:extLst>
          </p:cNvPr>
          <p:cNvPicPr>
            <a:picLocks noChangeAspect="1"/>
          </p:cNvPicPr>
          <p:nvPr/>
        </p:nvPicPr>
        <p:blipFill rotWithShape="1">
          <a:blip r:embed="rId4">
            <a:extLst>
              <a:ext uri="{28A0092B-C50C-407E-A947-70E740481C1C}">
                <a14:useLocalDpi xmlns:a14="http://schemas.microsoft.com/office/drawing/2010/main" val="0"/>
              </a:ext>
            </a:extLst>
          </a:blip>
          <a:srcRect l="37" r="-393"/>
          <a:stretch/>
        </p:blipFill>
        <p:spPr>
          <a:xfrm>
            <a:off x="6219825" y="1566227"/>
            <a:ext cx="5271697" cy="2305339"/>
          </a:xfrm>
          <a:prstGeom prst="rect">
            <a:avLst/>
          </a:prstGeom>
        </p:spPr>
      </p:pic>
      <p:pic>
        <p:nvPicPr>
          <p:cNvPr id="5" name="Picture 4">
            <a:extLst>
              <a:ext uri="{FF2B5EF4-FFF2-40B4-BE49-F238E27FC236}">
                <a16:creationId xmlns:a16="http://schemas.microsoft.com/office/drawing/2014/main" id="{5476EF5C-5E1F-8CCC-AFFA-24CB3E88E6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24303" y="1566223"/>
            <a:ext cx="5271697" cy="2305343"/>
          </a:xfrm>
          <a:prstGeom prst="rect">
            <a:avLst/>
          </a:prstGeom>
        </p:spPr>
      </p:pic>
      <p:pic>
        <p:nvPicPr>
          <p:cNvPr id="10" name="Camera 9">
            <a:extLst>
              <a:ext uri="{FF2B5EF4-FFF2-40B4-BE49-F238E27FC236}">
                <a16:creationId xmlns:a16="http://schemas.microsoft.com/office/drawing/2014/main" id="{7866934F-FEDB-1591-5623-3B832C3CC195}"/>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60961" y="5524361"/>
            <a:ext cx="1165617" cy="1165617"/>
          </a:xfrm>
          <a:prstGeom prst="ellipse">
            <a:avLst/>
          </a:prstGeom>
        </p:spPr>
      </p:pic>
    </p:spTree>
    <p:extLst>
      <p:ext uri="{BB962C8B-B14F-4D97-AF65-F5344CB8AC3E}">
        <p14:creationId xmlns:p14="http://schemas.microsoft.com/office/powerpoint/2010/main" val="2004026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38" name="Straight Connector 3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0" name="Rectangle 39">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EEA08-CE52-7202-0E1A-558F125B80F5}"/>
              </a:ext>
            </a:extLst>
          </p:cNvPr>
          <p:cNvSpPr>
            <a:spLocks noGrp="1"/>
          </p:cNvSpPr>
          <p:nvPr>
            <p:ph type="title"/>
          </p:nvPr>
        </p:nvSpPr>
        <p:spPr>
          <a:xfrm>
            <a:off x="633999" y="4550230"/>
            <a:ext cx="10909073" cy="957902"/>
          </a:xfrm>
        </p:spPr>
        <p:txBody>
          <a:bodyPr vert="horz" lIns="91440" tIns="45720" rIns="91440" bIns="45720" rtlCol="0" anchor="b">
            <a:normAutofit/>
          </a:bodyPr>
          <a:lstStyle/>
          <a:p>
            <a:r>
              <a:rPr lang="en-US" sz="2900" dirty="0">
                <a:solidFill>
                  <a:schemeClr val="bg1"/>
                </a:solidFill>
              </a:rPr>
              <a:t>Q10. Estimate Revenue Growth Rate of EVs in India for 2022 vs 2024 and 2023 vs 2024.</a:t>
            </a:r>
          </a:p>
        </p:txBody>
      </p:sp>
      <p:cxnSp>
        <p:nvCxnSpPr>
          <p:cNvPr id="42" name="Straight Connector 41">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5" name="Picture 4">
            <a:extLst>
              <a:ext uri="{FF2B5EF4-FFF2-40B4-BE49-F238E27FC236}">
                <a16:creationId xmlns:a16="http://schemas.microsoft.com/office/drawing/2014/main" id="{5476EF5C-5E1F-8CCC-AFFA-24CB3E88E6E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9726" y="1489384"/>
            <a:ext cx="2312547" cy="2305343"/>
          </a:xfrm>
          <a:prstGeom prst="rect">
            <a:avLst/>
          </a:prstGeom>
        </p:spPr>
      </p:pic>
      <p:pic>
        <p:nvPicPr>
          <p:cNvPr id="9" name="Camera 8">
            <a:extLst>
              <a:ext uri="{FF2B5EF4-FFF2-40B4-BE49-F238E27FC236}">
                <a16:creationId xmlns:a16="http://schemas.microsoft.com/office/drawing/2014/main" id="{71BDC014-88AD-BD71-44B3-5AE9C0FC4148}"/>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60961" y="5524361"/>
            <a:ext cx="1165617" cy="1165617"/>
          </a:xfrm>
          <a:prstGeom prst="ellipse">
            <a:avLst/>
          </a:prstGeom>
        </p:spPr>
      </p:pic>
    </p:spTree>
    <p:extLst>
      <p:ext uri="{BB962C8B-B14F-4D97-AF65-F5344CB8AC3E}">
        <p14:creationId xmlns:p14="http://schemas.microsoft.com/office/powerpoint/2010/main" val="2220252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D422B99-6ECB-103C-418B-612C27E27909}"/>
              </a:ext>
            </a:extLst>
          </p:cNvPr>
          <p:cNvSpPr>
            <a:spLocks noGrp="1"/>
          </p:cNvSpPr>
          <p:nvPr>
            <p:ph type="ctrTitle"/>
          </p:nvPr>
        </p:nvSpPr>
        <p:spPr>
          <a:xfrm>
            <a:off x="3836504" y="758951"/>
            <a:ext cx="7319175" cy="3374931"/>
          </a:xfrm>
        </p:spPr>
        <p:txBody>
          <a:bodyPr>
            <a:normAutofit/>
          </a:bodyPr>
          <a:lstStyle/>
          <a:p>
            <a:r>
              <a:rPr lang="en-IN" dirty="0">
                <a:solidFill>
                  <a:schemeClr val="bg1">
                    <a:lumMod val="95000"/>
                  </a:schemeClr>
                </a:solidFill>
              </a:rPr>
              <a:t>Secondary Questions</a:t>
            </a:r>
          </a:p>
        </p:txBody>
      </p:sp>
      <p:sp>
        <p:nvSpPr>
          <p:cNvPr id="5" name="Subtitle 4">
            <a:extLst>
              <a:ext uri="{FF2B5EF4-FFF2-40B4-BE49-F238E27FC236}">
                <a16:creationId xmlns:a16="http://schemas.microsoft.com/office/drawing/2014/main" id="{222E80C4-F911-7DED-FA3F-2E18DD2A8B4D}"/>
              </a:ext>
            </a:extLst>
          </p:cNvPr>
          <p:cNvSpPr>
            <a:spLocks noGrp="1"/>
          </p:cNvSpPr>
          <p:nvPr>
            <p:ph type="subTitle" idx="1"/>
          </p:nvPr>
        </p:nvSpPr>
        <p:spPr>
          <a:xfrm>
            <a:off x="3836504" y="4455620"/>
            <a:ext cx="7321946" cy="1143000"/>
          </a:xfrm>
        </p:spPr>
        <p:txBody>
          <a:bodyPr>
            <a:normAutofit fontScale="92500" lnSpcReduction="20000"/>
          </a:bodyPr>
          <a:lstStyle/>
          <a:p>
            <a:r>
              <a:rPr lang="en-US" dirty="0">
                <a:solidFill>
                  <a:schemeClr val="bg1">
                    <a:lumMod val="95000"/>
                  </a:schemeClr>
                </a:solidFill>
              </a:rPr>
              <a:t>Exploring Market Dynamics, Customer Behavior, and Strategic Recommendations</a:t>
            </a:r>
            <a:endParaRPr lang="en-IN" dirty="0">
              <a:solidFill>
                <a:schemeClr val="bg1">
                  <a:lumMod val="95000"/>
                </a:schemeClr>
              </a:solidFill>
            </a:endParaRPr>
          </a:p>
        </p:txBody>
      </p:sp>
      <p:pic>
        <p:nvPicPr>
          <p:cNvPr id="9" name="Graphic 8" descr="Help">
            <a:extLst>
              <a:ext uri="{FF2B5EF4-FFF2-40B4-BE49-F238E27FC236}">
                <a16:creationId xmlns:a16="http://schemas.microsoft.com/office/drawing/2014/main" id="{9CF16E5B-E6DC-817E-3214-17173C3A81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0973" y="1790485"/>
            <a:ext cx="2758331" cy="2758331"/>
          </a:xfrm>
          <a:prstGeom prst="rect">
            <a:avLst/>
          </a:prstGeom>
        </p:spPr>
      </p:pic>
      <p:cxnSp>
        <p:nvCxnSpPr>
          <p:cNvPr id="14" name="Straight Connector 13">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8251" y="4294753"/>
            <a:ext cx="7132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2DB1480-5B24-4B37-B70E-C74945DD9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10" name="Camera 9">
            <a:extLst>
              <a:ext uri="{FF2B5EF4-FFF2-40B4-BE49-F238E27FC236}">
                <a16:creationId xmlns:a16="http://schemas.microsoft.com/office/drawing/2014/main" id="{97F0BD36-4795-4DEC-F48F-08E456A5ED35}"/>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60961" y="5524361"/>
            <a:ext cx="1165617" cy="1165617"/>
          </a:xfrm>
          <a:prstGeom prst="ellipse">
            <a:avLst/>
          </a:prstGeom>
        </p:spPr>
      </p:pic>
    </p:spTree>
    <p:extLst>
      <p:ext uri="{BB962C8B-B14F-4D97-AF65-F5344CB8AC3E}">
        <p14:creationId xmlns:p14="http://schemas.microsoft.com/office/powerpoint/2010/main" val="189836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EEA08-CE52-7202-0E1A-558F125B80F5}"/>
              </a:ext>
            </a:extLst>
          </p:cNvPr>
          <p:cNvSpPr>
            <a:spLocks noGrp="1"/>
          </p:cNvSpPr>
          <p:nvPr>
            <p:ph type="title"/>
          </p:nvPr>
        </p:nvSpPr>
        <p:spPr>
          <a:xfrm>
            <a:off x="1036320" y="286603"/>
            <a:ext cx="10058400" cy="1450757"/>
          </a:xfrm>
        </p:spPr>
        <p:txBody>
          <a:bodyPr vert="horz" lIns="91440" tIns="45720" rIns="91440" bIns="45720" rtlCol="0" anchor="b">
            <a:normAutofit/>
          </a:bodyPr>
          <a:lstStyle/>
          <a:p>
            <a:r>
              <a:rPr lang="en-US" sz="3000" dirty="0">
                <a:solidFill>
                  <a:schemeClr val="bg1">
                    <a:lumMod val="95000"/>
                  </a:schemeClr>
                </a:solidFill>
              </a:rPr>
              <a:t>Q1.What are the primary reasons for customers choosing 4-wheeler EVs in 2023 and 2024 (cost savings, environmental concerns, government incentives)? </a:t>
            </a:r>
          </a:p>
        </p:txBody>
      </p:sp>
      <p:cxnSp>
        <p:nvCxnSpPr>
          <p:cNvPr id="62" name="Straight Connector 61">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6573" y="1895846"/>
            <a:ext cx="9784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8" name="Graphic 47" descr="Full Battery">
            <a:extLst>
              <a:ext uri="{FF2B5EF4-FFF2-40B4-BE49-F238E27FC236}">
                <a16:creationId xmlns:a16="http://schemas.microsoft.com/office/drawing/2014/main" id="{CA52414E-F4CC-DC17-7C07-E9C1626B35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1509" y="2472903"/>
            <a:ext cx="3031484" cy="3031484"/>
          </a:xfrm>
          <a:prstGeom prst="rect">
            <a:avLst/>
          </a:prstGeom>
        </p:spPr>
      </p:pic>
      <p:sp>
        <p:nvSpPr>
          <p:cNvPr id="3" name="TextBox 2">
            <a:extLst>
              <a:ext uri="{FF2B5EF4-FFF2-40B4-BE49-F238E27FC236}">
                <a16:creationId xmlns:a16="http://schemas.microsoft.com/office/drawing/2014/main" id="{BBFBAEC9-CDC5-20FB-7025-43BA7CE37818}"/>
              </a:ext>
            </a:extLst>
          </p:cNvPr>
          <p:cNvSpPr txBox="1"/>
          <p:nvPr/>
        </p:nvSpPr>
        <p:spPr>
          <a:xfrm>
            <a:off x="4706460" y="2108201"/>
            <a:ext cx="6388260" cy="3760891"/>
          </a:xfrm>
          <a:prstGeom prst="rect">
            <a:avLst/>
          </a:prstGeom>
        </p:spPr>
        <p:txBody>
          <a:bodyPr vert="horz" lIns="0" tIns="45720" rIns="0" bIns="45720" rtlCol="0">
            <a:normAutofit/>
          </a:bodyPr>
          <a:lstStyle/>
          <a:p>
            <a:pPr>
              <a:lnSpc>
                <a:spcPct val="90000"/>
              </a:lnSpc>
              <a:spcAft>
                <a:spcPts val="600"/>
              </a:spcAft>
              <a:buFont typeface="Calibri" panose="020F0502020204030204" pitchFamily="34" charset="0"/>
            </a:pPr>
            <a:r>
              <a:rPr lang="en-US" sz="1400" b="1" dirty="0">
                <a:solidFill>
                  <a:srgbClr val="BF9988"/>
                </a:solidFill>
              </a:rPr>
              <a:t>1. Cost Savings:</a:t>
            </a:r>
          </a:p>
          <a:p>
            <a:pPr>
              <a:lnSpc>
                <a:spcPct val="90000"/>
              </a:lnSpc>
              <a:spcAft>
                <a:spcPts val="600"/>
              </a:spcAft>
              <a:buFont typeface="Calibri" panose="020F0502020204030204" pitchFamily="34" charset="0"/>
            </a:pPr>
            <a:r>
              <a:rPr lang="en-US" sz="1400" dirty="0">
                <a:solidFill>
                  <a:schemeClr val="bg1">
                    <a:lumMod val="95000"/>
                  </a:schemeClr>
                </a:solidFill>
              </a:rPr>
              <a:t>   - Rising fuel prices and lower operational costs make EVs financially advantageous. The total cost of ownership, including fuel, maintenance, and tax incentives, results in significant savings over traditional vehicles.</a:t>
            </a:r>
          </a:p>
          <a:p>
            <a:pPr>
              <a:lnSpc>
                <a:spcPct val="90000"/>
              </a:lnSpc>
              <a:spcAft>
                <a:spcPts val="600"/>
              </a:spcAft>
              <a:buFont typeface="Calibri" panose="020F0502020204030204" pitchFamily="34" charset="0"/>
            </a:pPr>
            <a:endParaRPr lang="en-US" sz="1400" dirty="0">
              <a:solidFill>
                <a:schemeClr val="bg1">
                  <a:lumMod val="95000"/>
                </a:schemeClr>
              </a:solidFill>
            </a:endParaRPr>
          </a:p>
          <a:p>
            <a:pPr>
              <a:lnSpc>
                <a:spcPct val="90000"/>
              </a:lnSpc>
              <a:spcAft>
                <a:spcPts val="600"/>
              </a:spcAft>
              <a:buFont typeface="Calibri" panose="020F0502020204030204" pitchFamily="34" charset="0"/>
            </a:pPr>
            <a:r>
              <a:rPr lang="en-US" sz="1400" b="1" dirty="0">
                <a:solidFill>
                  <a:srgbClr val="BF9988"/>
                </a:solidFill>
              </a:rPr>
              <a:t>2. Environmental Concerns:</a:t>
            </a:r>
          </a:p>
          <a:p>
            <a:pPr>
              <a:lnSpc>
                <a:spcPct val="90000"/>
              </a:lnSpc>
              <a:spcAft>
                <a:spcPts val="600"/>
              </a:spcAft>
              <a:buFont typeface="Calibri" panose="020F0502020204030204" pitchFamily="34" charset="0"/>
            </a:pPr>
            <a:r>
              <a:rPr lang="en-US" sz="1400" dirty="0">
                <a:solidFill>
                  <a:schemeClr val="bg1">
                    <a:lumMod val="95000"/>
                  </a:schemeClr>
                </a:solidFill>
              </a:rPr>
              <a:t>   - Increased awareness of climate change and the need for reduced carbon footprints lead to a preference for EVs, which produce zero tailpipe emissions and contribute to reducing urban air pollution.</a:t>
            </a:r>
          </a:p>
          <a:p>
            <a:pPr>
              <a:lnSpc>
                <a:spcPct val="90000"/>
              </a:lnSpc>
              <a:spcAft>
                <a:spcPts val="600"/>
              </a:spcAft>
              <a:buFont typeface="Calibri" panose="020F0502020204030204" pitchFamily="34" charset="0"/>
            </a:pPr>
            <a:endParaRPr lang="en-US" sz="1400" dirty="0">
              <a:solidFill>
                <a:schemeClr val="bg1">
                  <a:lumMod val="95000"/>
                </a:schemeClr>
              </a:solidFill>
            </a:endParaRPr>
          </a:p>
          <a:p>
            <a:pPr>
              <a:lnSpc>
                <a:spcPct val="90000"/>
              </a:lnSpc>
              <a:spcAft>
                <a:spcPts val="600"/>
              </a:spcAft>
              <a:buFont typeface="Calibri" panose="020F0502020204030204" pitchFamily="34" charset="0"/>
            </a:pPr>
            <a:r>
              <a:rPr lang="en-US" sz="1400" b="1" dirty="0">
                <a:solidFill>
                  <a:srgbClr val="BF9988"/>
                </a:solidFill>
              </a:rPr>
              <a:t>3. Government Incentives:</a:t>
            </a:r>
          </a:p>
          <a:p>
            <a:pPr>
              <a:lnSpc>
                <a:spcPct val="90000"/>
              </a:lnSpc>
              <a:spcAft>
                <a:spcPts val="600"/>
              </a:spcAft>
              <a:buFont typeface="Calibri" panose="020F0502020204030204" pitchFamily="34" charset="0"/>
            </a:pPr>
            <a:r>
              <a:rPr lang="en-US" sz="1400" dirty="0">
                <a:solidFill>
                  <a:schemeClr val="bg1">
                    <a:lumMod val="95000"/>
                  </a:schemeClr>
                </a:solidFill>
              </a:rPr>
              <a:t>   - Central and state governments in India have introduced various subsidies and incentives to promote EV adoption. These include reduced GST rates, exemptions from road taxes, and subsidies on the purchase price, which make EVs more affordable.</a:t>
            </a:r>
          </a:p>
          <a:p>
            <a:pPr>
              <a:lnSpc>
                <a:spcPct val="90000"/>
              </a:lnSpc>
              <a:spcAft>
                <a:spcPts val="600"/>
              </a:spcAft>
              <a:buFont typeface="Calibri" panose="020F0502020204030204" pitchFamily="34" charset="0"/>
            </a:pPr>
            <a:endParaRPr lang="en-US" sz="1400" dirty="0">
              <a:solidFill>
                <a:schemeClr val="bg1">
                  <a:lumMod val="95000"/>
                </a:schemeClr>
              </a:solidFill>
            </a:endParaRPr>
          </a:p>
        </p:txBody>
      </p:sp>
      <p:sp>
        <p:nvSpPr>
          <p:cNvPr id="64" name="Rectangle 63">
            <a:extLst>
              <a:ext uri="{FF2B5EF4-FFF2-40B4-BE49-F238E27FC236}">
                <a16:creationId xmlns:a16="http://schemas.microsoft.com/office/drawing/2014/main" id="{0B2EDFE5-9478-4774-9D3D-FEC7DC708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9" name="Camera 8">
            <a:extLst>
              <a:ext uri="{FF2B5EF4-FFF2-40B4-BE49-F238E27FC236}">
                <a16:creationId xmlns:a16="http://schemas.microsoft.com/office/drawing/2014/main" id="{C138758A-466E-C2D5-46D3-1A45796CE464}"/>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60961" y="5524361"/>
            <a:ext cx="1165617" cy="1165617"/>
          </a:xfrm>
          <a:prstGeom prst="ellipse">
            <a:avLst/>
          </a:prstGeom>
        </p:spPr>
      </p:pic>
    </p:spTree>
    <p:extLst>
      <p:ext uri="{BB962C8B-B14F-4D97-AF65-F5344CB8AC3E}">
        <p14:creationId xmlns:p14="http://schemas.microsoft.com/office/powerpoint/2010/main" val="136485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1000"/>
                                        <p:tgtEl>
                                          <p:spTgt spid="3">
                                            <p:txEl>
                                              <p:pRg st="6" end="6"/>
                                            </p:txEl>
                                          </p:spTgt>
                                        </p:tgtEl>
                                      </p:cBhvr>
                                    </p:animEffect>
                                    <p:anim calcmode="lin" valueType="num">
                                      <p:cBhvr>
                                        <p:cTn id="3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1000"/>
                                        <p:tgtEl>
                                          <p:spTgt spid="3">
                                            <p:txEl>
                                              <p:pRg st="7" end="7"/>
                                            </p:txEl>
                                          </p:spTgt>
                                        </p:tgtEl>
                                      </p:cBhvr>
                                    </p:animEffect>
                                    <p:anim calcmode="lin" valueType="num">
                                      <p:cBhvr>
                                        <p:cTn id="3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EEA08-CE52-7202-0E1A-558F125B80F5}"/>
              </a:ext>
            </a:extLst>
          </p:cNvPr>
          <p:cNvSpPr>
            <a:spLocks noGrp="1"/>
          </p:cNvSpPr>
          <p:nvPr>
            <p:ph type="title"/>
          </p:nvPr>
        </p:nvSpPr>
        <p:spPr>
          <a:xfrm>
            <a:off x="1036320" y="286603"/>
            <a:ext cx="10058400" cy="1450757"/>
          </a:xfrm>
        </p:spPr>
        <p:txBody>
          <a:bodyPr vert="horz" lIns="91440" tIns="45720" rIns="91440" bIns="45720" rtlCol="0" anchor="b">
            <a:normAutofit/>
          </a:bodyPr>
          <a:lstStyle/>
          <a:p>
            <a:r>
              <a:rPr lang="en-US" sz="3000" dirty="0">
                <a:solidFill>
                  <a:schemeClr val="bg1">
                    <a:lumMod val="95000"/>
                  </a:schemeClr>
                </a:solidFill>
              </a:rPr>
              <a:t>Q2. How do government incentives and subsidies impact the adoption rates of 2-wheelers and 4-wheelers? Which states in India provided most subsidies? </a:t>
            </a:r>
          </a:p>
        </p:txBody>
      </p:sp>
      <p:cxnSp>
        <p:nvCxnSpPr>
          <p:cNvPr id="71" name="Straight Connector 70">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6573" y="1895846"/>
            <a:ext cx="9784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BFBAEC9-CDC5-20FB-7025-43BA7CE37818}"/>
              </a:ext>
            </a:extLst>
          </p:cNvPr>
          <p:cNvSpPr txBox="1"/>
          <p:nvPr/>
        </p:nvSpPr>
        <p:spPr>
          <a:xfrm>
            <a:off x="1106573" y="2108201"/>
            <a:ext cx="9988147" cy="3760891"/>
          </a:xfrm>
          <a:prstGeom prst="rect">
            <a:avLst/>
          </a:prstGeom>
        </p:spPr>
        <p:txBody>
          <a:bodyPr vert="horz" lIns="0" tIns="45720" rIns="0" bIns="45720" rtlCol="0">
            <a:normAutofit fontScale="92500" lnSpcReduction="10000"/>
          </a:bodyPr>
          <a:lstStyle/>
          <a:p>
            <a:pPr>
              <a:lnSpc>
                <a:spcPct val="90000"/>
              </a:lnSpc>
              <a:spcAft>
                <a:spcPts val="600"/>
              </a:spcAft>
              <a:buFont typeface="Calibri" panose="020F0502020204030204" pitchFamily="34" charset="0"/>
            </a:pPr>
            <a:r>
              <a:rPr lang="en-US" sz="1500" dirty="0">
                <a:solidFill>
                  <a:schemeClr val="bg1">
                    <a:lumMod val="95000"/>
                  </a:schemeClr>
                </a:solidFill>
              </a:rPr>
              <a:t>Government incentives and subsidies have significantly impacted the adoption of electric vehicles (EVs) in India by addressing cost barriers and supporting infrastructure development. The main effects include:</a:t>
            </a:r>
          </a:p>
          <a:p>
            <a:pPr>
              <a:lnSpc>
                <a:spcPct val="90000"/>
              </a:lnSpc>
              <a:spcAft>
                <a:spcPts val="600"/>
              </a:spcAft>
              <a:buFont typeface="Calibri" panose="020F0502020204030204" pitchFamily="34" charset="0"/>
            </a:pPr>
            <a:endParaRPr lang="en-US" sz="1500" dirty="0">
              <a:solidFill>
                <a:schemeClr val="bg1">
                  <a:lumMod val="95000"/>
                </a:schemeClr>
              </a:solidFill>
            </a:endParaRPr>
          </a:p>
          <a:p>
            <a:pPr>
              <a:lnSpc>
                <a:spcPct val="90000"/>
              </a:lnSpc>
              <a:spcAft>
                <a:spcPts val="600"/>
              </a:spcAft>
              <a:buFont typeface="Calibri" panose="020F0502020204030204" pitchFamily="34" charset="0"/>
            </a:pPr>
            <a:r>
              <a:rPr lang="en-US" sz="1500" dirty="0">
                <a:solidFill>
                  <a:srgbClr val="BF9988"/>
                </a:solidFill>
              </a:rPr>
              <a:t>- </a:t>
            </a:r>
            <a:r>
              <a:rPr lang="en-US" sz="1500" b="1" dirty="0">
                <a:solidFill>
                  <a:srgbClr val="BF9988"/>
                </a:solidFill>
              </a:rPr>
              <a:t>Reduced Purchase Costs: </a:t>
            </a:r>
            <a:r>
              <a:rPr lang="en-US" sz="1500" dirty="0">
                <a:solidFill>
                  <a:schemeClr val="bg1">
                    <a:lumMod val="95000"/>
                  </a:schemeClr>
                </a:solidFill>
              </a:rPr>
              <a:t>Subsidies decrease the initial cost of EVs, making them more affordable, especially for middle-class consumers. For instance, the FAME II scheme offers incentives based on battery capacity, which helps EVs compete more effectively with traditional vehicles.</a:t>
            </a:r>
          </a:p>
          <a:p>
            <a:pPr>
              <a:lnSpc>
                <a:spcPct val="90000"/>
              </a:lnSpc>
              <a:spcAft>
                <a:spcPts val="600"/>
              </a:spcAft>
              <a:buFont typeface="Calibri" panose="020F0502020204030204" pitchFamily="34" charset="0"/>
            </a:pPr>
            <a:endParaRPr lang="en-US" sz="1500" dirty="0">
              <a:solidFill>
                <a:schemeClr val="bg1">
                  <a:lumMod val="95000"/>
                </a:schemeClr>
              </a:solidFill>
            </a:endParaRPr>
          </a:p>
          <a:p>
            <a:pPr>
              <a:lnSpc>
                <a:spcPct val="90000"/>
              </a:lnSpc>
              <a:spcAft>
                <a:spcPts val="600"/>
              </a:spcAft>
              <a:buFont typeface="Calibri" panose="020F0502020204030204" pitchFamily="34" charset="0"/>
            </a:pPr>
            <a:r>
              <a:rPr lang="en-US" sz="1500" dirty="0">
                <a:solidFill>
                  <a:srgbClr val="BF9988"/>
                </a:solidFill>
              </a:rPr>
              <a:t>- </a:t>
            </a:r>
            <a:r>
              <a:rPr lang="en-US" sz="1500" b="1" dirty="0">
                <a:solidFill>
                  <a:srgbClr val="BF9988"/>
                </a:solidFill>
              </a:rPr>
              <a:t>Increased Adoption Rates: </a:t>
            </a:r>
            <a:r>
              <a:rPr lang="en-US" sz="1500" dirty="0">
                <a:solidFill>
                  <a:schemeClr val="bg1">
                    <a:lumMod val="95000"/>
                  </a:schemeClr>
                </a:solidFill>
              </a:rPr>
              <a:t>States such as Delhi, Maharashtra, and Karnataka, which offer substantial subsidies and additional benefits like tax exemptions and rebates, have experienced higher EV adoption rates. Delhi's policy, for example, provides up to ₹30,000 for two-wheelers and ₹1.5 lakh for four-wheelers, leading to a noticeable increase in EV sales.</a:t>
            </a:r>
          </a:p>
          <a:p>
            <a:pPr>
              <a:lnSpc>
                <a:spcPct val="90000"/>
              </a:lnSpc>
              <a:spcAft>
                <a:spcPts val="600"/>
              </a:spcAft>
              <a:buFont typeface="Calibri" panose="020F0502020204030204" pitchFamily="34" charset="0"/>
            </a:pPr>
            <a:endParaRPr lang="en-US" sz="1500" dirty="0">
              <a:solidFill>
                <a:schemeClr val="bg1">
                  <a:lumMod val="95000"/>
                </a:schemeClr>
              </a:solidFill>
            </a:endParaRPr>
          </a:p>
          <a:p>
            <a:pPr>
              <a:lnSpc>
                <a:spcPct val="90000"/>
              </a:lnSpc>
              <a:spcAft>
                <a:spcPts val="600"/>
              </a:spcAft>
              <a:buFont typeface="Calibri" panose="020F0502020204030204" pitchFamily="34" charset="0"/>
            </a:pPr>
            <a:r>
              <a:rPr lang="en-US" sz="1500" dirty="0">
                <a:solidFill>
                  <a:srgbClr val="BF9988"/>
                </a:solidFill>
              </a:rPr>
              <a:t>- </a:t>
            </a:r>
            <a:r>
              <a:rPr lang="en-US" sz="1500" b="1" dirty="0">
                <a:solidFill>
                  <a:srgbClr val="BF9988"/>
                </a:solidFill>
              </a:rPr>
              <a:t>Infrastructure Support: </a:t>
            </a:r>
            <a:r>
              <a:rPr lang="en-US" sz="1500" dirty="0">
                <a:solidFill>
                  <a:schemeClr val="bg1">
                    <a:lumMod val="95000"/>
                  </a:schemeClr>
                </a:solidFill>
              </a:rPr>
              <a:t>Incentive programs often include investments in EV charging infrastructure, which alleviates range anxiety and further encourages EV adoption.</a:t>
            </a:r>
          </a:p>
          <a:p>
            <a:pPr>
              <a:lnSpc>
                <a:spcPct val="90000"/>
              </a:lnSpc>
              <a:spcAft>
                <a:spcPts val="600"/>
              </a:spcAft>
              <a:buFont typeface="Calibri" panose="020F0502020204030204" pitchFamily="34" charset="0"/>
            </a:pPr>
            <a:endParaRPr lang="en-US" sz="1500" dirty="0">
              <a:solidFill>
                <a:schemeClr val="bg1">
                  <a:lumMod val="95000"/>
                </a:schemeClr>
              </a:solidFill>
            </a:endParaRPr>
          </a:p>
          <a:p>
            <a:pPr>
              <a:lnSpc>
                <a:spcPct val="90000"/>
              </a:lnSpc>
              <a:spcAft>
                <a:spcPts val="600"/>
              </a:spcAft>
              <a:buFont typeface="Calibri" panose="020F0502020204030204" pitchFamily="34" charset="0"/>
            </a:pPr>
            <a:r>
              <a:rPr lang="en-US" sz="1500" b="1" dirty="0">
                <a:solidFill>
                  <a:srgbClr val="BF9988"/>
                </a:solidFill>
              </a:rPr>
              <a:t>Overall, these government initiatives play a crucial role in accelerating EV adoption by making vehicles more affordable and supporting necessary infrastructure, particularly in states with aggressive subsidy programs.</a:t>
            </a:r>
          </a:p>
        </p:txBody>
      </p:sp>
      <p:sp>
        <p:nvSpPr>
          <p:cNvPr id="73" name="Rectangle 72">
            <a:extLst>
              <a:ext uri="{FF2B5EF4-FFF2-40B4-BE49-F238E27FC236}">
                <a16:creationId xmlns:a16="http://schemas.microsoft.com/office/drawing/2014/main" id="{0B2EDFE5-9478-4774-9D3D-FEC7DC708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9" name="Camera 8">
            <a:extLst>
              <a:ext uri="{FF2B5EF4-FFF2-40B4-BE49-F238E27FC236}">
                <a16:creationId xmlns:a16="http://schemas.microsoft.com/office/drawing/2014/main" id="{EA3A3599-7124-0D5E-943D-C6692C43A317}"/>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60961" y="5524361"/>
            <a:ext cx="1165617" cy="1165617"/>
          </a:xfrm>
          <a:prstGeom prst="ellipse">
            <a:avLst/>
          </a:prstGeom>
        </p:spPr>
      </p:pic>
    </p:spTree>
    <p:extLst>
      <p:ext uri="{BB962C8B-B14F-4D97-AF65-F5344CB8AC3E}">
        <p14:creationId xmlns:p14="http://schemas.microsoft.com/office/powerpoint/2010/main" val="427106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1000"/>
                                        <p:tgtEl>
                                          <p:spTgt spid="3">
                                            <p:txEl>
                                              <p:pRg st="6" end="6"/>
                                            </p:txEl>
                                          </p:spTgt>
                                        </p:tgtEl>
                                      </p:cBhvr>
                                    </p:animEffect>
                                    <p:anim calcmode="lin" valueType="num">
                                      <p:cBhvr>
                                        <p:cTn id="2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1000"/>
                                        <p:tgtEl>
                                          <p:spTgt spid="3">
                                            <p:txEl>
                                              <p:pRg st="8" end="8"/>
                                            </p:txEl>
                                          </p:spTgt>
                                        </p:tgtEl>
                                      </p:cBhvr>
                                    </p:animEffect>
                                    <p:anim calcmode="lin" valueType="num">
                                      <p:cBhvr>
                                        <p:cTn id="3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EEA08-CE52-7202-0E1A-558F125B80F5}"/>
              </a:ext>
            </a:extLst>
          </p:cNvPr>
          <p:cNvSpPr>
            <a:spLocks noGrp="1"/>
          </p:cNvSpPr>
          <p:nvPr>
            <p:ph type="title"/>
          </p:nvPr>
        </p:nvSpPr>
        <p:spPr>
          <a:xfrm>
            <a:off x="1036320" y="286603"/>
            <a:ext cx="10058400" cy="1450757"/>
          </a:xfrm>
        </p:spPr>
        <p:txBody>
          <a:bodyPr vert="horz" lIns="91440" tIns="45720" rIns="91440" bIns="45720" rtlCol="0" anchor="b">
            <a:normAutofit/>
          </a:bodyPr>
          <a:lstStyle/>
          <a:p>
            <a:r>
              <a:rPr lang="en-US" sz="3000" dirty="0">
                <a:solidFill>
                  <a:schemeClr val="bg1">
                    <a:lumMod val="95000"/>
                  </a:schemeClr>
                </a:solidFill>
              </a:rPr>
              <a:t>Q3. How does the availability of charging stations infrastructure correlate with the EV sales and penetration rates in the top 5 states?</a:t>
            </a:r>
          </a:p>
        </p:txBody>
      </p:sp>
      <p:cxnSp>
        <p:nvCxnSpPr>
          <p:cNvPr id="71" name="Straight Connector 70">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6573" y="1895846"/>
            <a:ext cx="9784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BFBAEC9-CDC5-20FB-7025-43BA7CE37818}"/>
              </a:ext>
            </a:extLst>
          </p:cNvPr>
          <p:cNvSpPr txBox="1"/>
          <p:nvPr/>
        </p:nvSpPr>
        <p:spPr>
          <a:xfrm>
            <a:off x="1106573" y="2108201"/>
            <a:ext cx="9988147" cy="3760891"/>
          </a:xfrm>
          <a:prstGeom prst="rect">
            <a:avLst/>
          </a:prstGeom>
        </p:spPr>
        <p:txBody>
          <a:bodyPr vert="horz" lIns="0" tIns="45720" rIns="0" bIns="45720" rtlCol="0">
            <a:normAutofit fontScale="92500" lnSpcReduction="20000"/>
          </a:bodyPr>
          <a:lstStyle/>
          <a:p>
            <a:r>
              <a:rPr lang="en-US" sz="1600" dirty="0">
                <a:solidFill>
                  <a:schemeClr val="bg1">
                    <a:lumMod val="95000"/>
                  </a:schemeClr>
                </a:solidFill>
              </a:rPr>
              <a:t>The availability of charging infrastructure is strongly correlated with EV sales and penetration rates:</a:t>
            </a:r>
          </a:p>
          <a:p>
            <a:endParaRPr lang="en-US" sz="1600" dirty="0">
              <a:solidFill>
                <a:schemeClr val="bg1">
                  <a:lumMod val="95000"/>
                </a:schemeClr>
              </a:solidFill>
            </a:endParaRPr>
          </a:p>
          <a:p>
            <a:pPr>
              <a:buFont typeface="Arial" panose="020B0604020202020204" pitchFamily="34" charset="0"/>
              <a:buChar char="•"/>
            </a:pPr>
            <a:r>
              <a:rPr lang="en-US" sz="1600" b="1" dirty="0">
                <a:solidFill>
                  <a:srgbClr val="BF9988"/>
                </a:solidFill>
              </a:rPr>
              <a:t>Goa:</a:t>
            </a:r>
            <a:r>
              <a:rPr lang="en-US" sz="1600" dirty="0">
                <a:solidFill>
                  <a:srgbClr val="BF9988"/>
                </a:solidFill>
              </a:rPr>
              <a:t> </a:t>
            </a:r>
            <a:r>
              <a:rPr lang="en-US" sz="1600" dirty="0">
                <a:solidFill>
                  <a:schemeClr val="bg1">
                    <a:lumMod val="95000"/>
                  </a:schemeClr>
                </a:solidFill>
              </a:rPr>
              <a:t>With a high penetration rate in 2-wheelers, Goa has a dense network of charging stations, particularly in urban areas. The state government has also promoted home-charging solutions.</a:t>
            </a:r>
          </a:p>
          <a:p>
            <a:endParaRPr lang="en-US" sz="1600" dirty="0">
              <a:solidFill>
                <a:schemeClr val="bg1">
                  <a:lumMod val="95000"/>
                </a:schemeClr>
              </a:solidFill>
            </a:endParaRPr>
          </a:p>
          <a:p>
            <a:pPr>
              <a:buFont typeface="Arial" panose="020B0604020202020204" pitchFamily="34" charset="0"/>
              <a:buChar char="•"/>
            </a:pPr>
            <a:r>
              <a:rPr lang="en-US" sz="1600" b="1" dirty="0">
                <a:solidFill>
                  <a:srgbClr val="BF9988"/>
                </a:solidFill>
              </a:rPr>
              <a:t>Kerala:</a:t>
            </a:r>
            <a:r>
              <a:rPr lang="en-US" sz="1600" dirty="0">
                <a:solidFill>
                  <a:srgbClr val="BF9988"/>
                </a:solidFill>
              </a:rPr>
              <a:t> </a:t>
            </a:r>
            <a:r>
              <a:rPr lang="en-US" sz="1600" dirty="0">
                <a:solidFill>
                  <a:schemeClr val="bg1">
                    <a:lumMod val="95000"/>
                  </a:schemeClr>
                </a:solidFill>
              </a:rPr>
              <a:t>The state’s comprehensive EV policy has facilitated the development of a robust charging network, contributing to high sales figures for both 2-wheelers and 4-wheelers.</a:t>
            </a:r>
          </a:p>
          <a:p>
            <a:endParaRPr lang="en-US" sz="1600" dirty="0">
              <a:solidFill>
                <a:schemeClr val="bg1">
                  <a:lumMod val="95000"/>
                </a:schemeClr>
              </a:solidFill>
            </a:endParaRPr>
          </a:p>
          <a:p>
            <a:pPr>
              <a:buFont typeface="Arial" panose="020B0604020202020204" pitchFamily="34" charset="0"/>
              <a:buChar char="•"/>
            </a:pPr>
            <a:r>
              <a:rPr lang="en-US" sz="1600" b="1" dirty="0">
                <a:solidFill>
                  <a:srgbClr val="BF9988"/>
                </a:solidFill>
              </a:rPr>
              <a:t>Karnataka:</a:t>
            </a:r>
            <a:r>
              <a:rPr lang="en-US" sz="1600" dirty="0">
                <a:solidFill>
                  <a:srgbClr val="BF9988"/>
                </a:solidFill>
              </a:rPr>
              <a:t> </a:t>
            </a:r>
            <a:r>
              <a:rPr lang="en-US" sz="1600" dirty="0">
                <a:solidFill>
                  <a:schemeClr val="bg1">
                    <a:lumMod val="95000"/>
                  </a:schemeClr>
                </a:solidFill>
              </a:rPr>
              <a:t>Home to major cities like Bengaluru, Karnataka boasts an extensive charging network, which supports its high penetration rate and sales volumes.</a:t>
            </a:r>
          </a:p>
          <a:p>
            <a:endParaRPr lang="en-US" sz="1600" dirty="0">
              <a:solidFill>
                <a:schemeClr val="bg1">
                  <a:lumMod val="95000"/>
                </a:schemeClr>
              </a:solidFill>
            </a:endParaRPr>
          </a:p>
          <a:p>
            <a:pPr>
              <a:buFont typeface="Arial" panose="020B0604020202020204" pitchFamily="34" charset="0"/>
              <a:buChar char="•"/>
            </a:pPr>
            <a:r>
              <a:rPr lang="en-US" sz="1600" b="1" dirty="0">
                <a:solidFill>
                  <a:srgbClr val="BF9988"/>
                </a:solidFill>
              </a:rPr>
              <a:t>Maharashtra:</a:t>
            </a:r>
            <a:r>
              <a:rPr lang="en-US" sz="1600" dirty="0">
                <a:solidFill>
                  <a:srgbClr val="BF9988"/>
                </a:solidFill>
              </a:rPr>
              <a:t> </a:t>
            </a:r>
            <a:r>
              <a:rPr lang="en-US" sz="1600" dirty="0">
                <a:solidFill>
                  <a:schemeClr val="bg1">
                    <a:lumMod val="95000"/>
                  </a:schemeClr>
                </a:solidFill>
              </a:rPr>
              <a:t>The state has prioritized charging infrastructure in its EV policy, leading to significant growth in EV sales.</a:t>
            </a:r>
          </a:p>
          <a:p>
            <a:endParaRPr lang="en-US" sz="1600" dirty="0">
              <a:solidFill>
                <a:schemeClr val="bg1">
                  <a:lumMod val="95000"/>
                </a:schemeClr>
              </a:solidFill>
            </a:endParaRPr>
          </a:p>
          <a:p>
            <a:pPr>
              <a:buFont typeface="Arial" panose="020B0604020202020204" pitchFamily="34" charset="0"/>
              <a:buChar char="•"/>
            </a:pPr>
            <a:r>
              <a:rPr lang="en-US" sz="1600" b="1" dirty="0">
                <a:solidFill>
                  <a:srgbClr val="BF9988"/>
                </a:solidFill>
              </a:rPr>
              <a:t>Delhi:</a:t>
            </a:r>
            <a:r>
              <a:rPr lang="en-US" sz="1600" dirty="0">
                <a:solidFill>
                  <a:srgbClr val="BF9988"/>
                </a:solidFill>
              </a:rPr>
              <a:t> </a:t>
            </a:r>
            <a:r>
              <a:rPr lang="en-US" sz="1600" dirty="0">
                <a:solidFill>
                  <a:schemeClr val="bg1">
                    <a:lumMod val="95000"/>
                  </a:schemeClr>
                </a:solidFill>
              </a:rPr>
              <a:t>The capital has aggressively expanded its charging infrastructure, which has directly impacted its high EV penetration rates.</a:t>
            </a:r>
          </a:p>
          <a:p>
            <a:endParaRPr lang="en-US" sz="1600" dirty="0">
              <a:solidFill>
                <a:schemeClr val="bg1">
                  <a:lumMod val="95000"/>
                </a:schemeClr>
              </a:solidFill>
            </a:endParaRPr>
          </a:p>
          <a:p>
            <a:pPr>
              <a:buFont typeface="Arial" panose="020B0604020202020204" pitchFamily="34" charset="0"/>
              <a:buChar char="•"/>
            </a:pPr>
            <a:r>
              <a:rPr lang="en-US" sz="1600" b="1" dirty="0">
                <a:solidFill>
                  <a:schemeClr val="bg1">
                    <a:lumMod val="95000"/>
                  </a:schemeClr>
                </a:solidFill>
              </a:rPr>
              <a:t>Conclusion:</a:t>
            </a:r>
            <a:r>
              <a:rPr lang="en-US" sz="1600" dirty="0">
                <a:solidFill>
                  <a:schemeClr val="bg1">
                    <a:lumMod val="95000"/>
                  </a:schemeClr>
                </a:solidFill>
              </a:rPr>
              <a:t> </a:t>
            </a:r>
            <a:r>
              <a:rPr lang="en-US" sz="1600" dirty="0">
                <a:solidFill>
                  <a:srgbClr val="BF9988"/>
                </a:solidFill>
              </a:rPr>
              <a:t>States with well-developed charging infrastructure have seen higher EV adoption rates, as the availability of charging stations reduces range anxiety and makes EV ownership more convenient. </a:t>
            </a:r>
          </a:p>
        </p:txBody>
      </p:sp>
      <p:sp>
        <p:nvSpPr>
          <p:cNvPr id="73" name="Rectangle 72">
            <a:extLst>
              <a:ext uri="{FF2B5EF4-FFF2-40B4-BE49-F238E27FC236}">
                <a16:creationId xmlns:a16="http://schemas.microsoft.com/office/drawing/2014/main" id="{0B2EDFE5-9478-4774-9D3D-FEC7DC708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9" name="Camera 8">
            <a:extLst>
              <a:ext uri="{FF2B5EF4-FFF2-40B4-BE49-F238E27FC236}">
                <a16:creationId xmlns:a16="http://schemas.microsoft.com/office/drawing/2014/main" id="{4173B35D-1B79-F0B8-E4A6-6F79E40D3AE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60961" y="5524361"/>
            <a:ext cx="1165617" cy="1165617"/>
          </a:xfrm>
          <a:prstGeom prst="ellipse">
            <a:avLst/>
          </a:prstGeom>
        </p:spPr>
      </p:pic>
    </p:spTree>
    <p:extLst>
      <p:ext uri="{BB962C8B-B14F-4D97-AF65-F5344CB8AC3E}">
        <p14:creationId xmlns:p14="http://schemas.microsoft.com/office/powerpoint/2010/main" val="165520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1000"/>
                                        <p:tgtEl>
                                          <p:spTgt spid="3">
                                            <p:txEl>
                                              <p:pRg st="6" end="6"/>
                                            </p:txEl>
                                          </p:spTgt>
                                        </p:tgtEl>
                                      </p:cBhvr>
                                    </p:animEffect>
                                    <p:anim calcmode="lin" valueType="num">
                                      <p:cBhvr>
                                        <p:cTn id="2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1000"/>
                                        <p:tgtEl>
                                          <p:spTgt spid="3">
                                            <p:txEl>
                                              <p:pRg st="8" end="8"/>
                                            </p:txEl>
                                          </p:spTgt>
                                        </p:tgtEl>
                                      </p:cBhvr>
                                    </p:animEffect>
                                    <p:anim calcmode="lin" valueType="num">
                                      <p:cBhvr>
                                        <p:cTn id="3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1000"/>
                                        <p:tgtEl>
                                          <p:spTgt spid="3">
                                            <p:txEl>
                                              <p:pRg st="10" end="10"/>
                                            </p:txEl>
                                          </p:spTgt>
                                        </p:tgtEl>
                                      </p:cBhvr>
                                    </p:animEffect>
                                    <p:anim calcmode="lin" valueType="num">
                                      <p:cBhvr>
                                        <p:cTn id="3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1000"/>
                                        <p:tgtEl>
                                          <p:spTgt spid="3">
                                            <p:txEl>
                                              <p:pRg st="12" end="12"/>
                                            </p:txEl>
                                          </p:spTgt>
                                        </p:tgtEl>
                                      </p:cBhvr>
                                    </p:animEffect>
                                    <p:anim calcmode="lin" valueType="num">
                                      <p:cBhvr>
                                        <p:cTn id="44"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63F5BD-8409-62FB-430B-5EE8F88982B0}"/>
              </a:ext>
            </a:extLst>
          </p:cNvPr>
          <p:cNvSpPr>
            <a:spLocks noGrp="1"/>
          </p:cNvSpPr>
          <p:nvPr>
            <p:ph type="title"/>
          </p:nvPr>
        </p:nvSpPr>
        <p:spPr>
          <a:xfrm>
            <a:off x="1097280" y="286603"/>
            <a:ext cx="10058400" cy="1450757"/>
          </a:xfrm>
        </p:spPr>
        <p:txBody>
          <a:bodyPr>
            <a:normAutofit/>
          </a:bodyPr>
          <a:lstStyle/>
          <a:p>
            <a:r>
              <a:rPr lang="en-IN" dirty="0">
                <a:solidFill>
                  <a:schemeClr val="bg1"/>
                </a:solidFill>
              </a:rPr>
              <a:t>Agenda</a:t>
            </a:r>
          </a:p>
        </p:txBody>
      </p:sp>
      <p:cxnSp>
        <p:nvCxnSpPr>
          <p:cNvPr id="34" name="Straight Connector 33">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graphicFrame>
        <p:nvGraphicFramePr>
          <p:cNvPr id="21" name="Content Placeholder 18">
            <a:extLst>
              <a:ext uri="{FF2B5EF4-FFF2-40B4-BE49-F238E27FC236}">
                <a16:creationId xmlns:a16="http://schemas.microsoft.com/office/drawing/2014/main" id="{296C0DF0-F2BF-2989-0C95-7A28F8CECE7B}"/>
              </a:ext>
            </a:extLst>
          </p:cNvPr>
          <p:cNvGraphicFramePr>
            <a:graphicFrameLocks noGrp="1"/>
          </p:cNvGraphicFramePr>
          <p:nvPr>
            <p:ph idx="1"/>
            <p:extLst>
              <p:ext uri="{D42A27DB-BD31-4B8C-83A1-F6EECF244321}">
                <p14:modId xmlns:p14="http://schemas.microsoft.com/office/powerpoint/2010/main" val="3593012745"/>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9" name="Video 8">
            <a:hlinkClick r:id="" action="ppaction://media"/>
            <a:extLst>
              <a:ext uri="{FF2B5EF4-FFF2-40B4-BE49-F238E27FC236}">
                <a16:creationId xmlns:a16="http://schemas.microsoft.com/office/drawing/2014/main" id="{648E51F8-3D65-05EB-CC20-A9D5E7C2B05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1"/>
          <a:srcRect l="21875" r="21875"/>
          <a:stretch>
            <a:fillRect/>
          </a:stretch>
        </p:blipFill>
        <p:spPr>
          <a:xfrm>
            <a:off x="60961" y="5524361"/>
            <a:ext cx="1165617" cy="1165617"/>
          </a:xfrm>
          <a:prstGeom prst="ellipse">
            <a:avLst/>
          </a:prstGeom>
        </p:spPr>
      </p:pic>
    </p:spTree>
    <p:extLst>
      <p:ext uri="{BB962C8B-B14F-4D97-AF65-F5344CB8AC3E}">
        <p14:creationId xmlns:p14="http://schemas.microsoft.com/office/powerpoint/2010/main" val="3547157409"/>
      </p:ext>
    </p:extLst>
  </p:cSld>
  <p:clrMapOvr>
    <a:masterClrMapping/>
  </p:clrMapOvr>
  <mc:AlternateContent xmlns:mc="http://schemas.openxmlformats.org/markup-compatibility/2006">
    <mc:Choice xmlns:p14="http://schemas.microsoft.com/office/powerpoint/2010/main" Requires="p14">
      <p:transition p14:dur="10" advTm="18824"/>
    </mc:Choice>
    <mc:Fallback>
      <p:transition advTm="18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21">
                                            <p:graphicEl>
                                              <a:dgm id="{948032FD-716E-428D-A74C-DB99220C6985}"/>
                                            </p:graphicEl>
                                          </p:spTgt>
                                        </p:tgtEl>
                                        <p:attrNameLst>
                                          <p:attrName>style.visibility</p:attrName>
                                        </p:attrNameLst>
                                      </p:cBhvr>
                                      <p:to>
                                        <p:strVal val="visible"/>
                                      </p:to>
                                    </p:set>
                                    <p:animEffect transition="in" filter="randombar(horizontal)">
                                      <p:cBhvr>
                                        <p:cTn id="10" dur="500"/>
                                        <p:tgtEl>
                                          <p:spTgt spid="21">
                                            <p:graphicEl>
                                              <a:dgm id="{948032FD-716E-428D-A74C-DB99220C6985}"/>
                                            </p:graphicEl>
                                          </p:spTgt>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21">
                                            <p:graphicEl>
                                              <a:dgm id="{79EDB4AB-4534-4A10-BE37-9A8093FE1918}"/>
                                            </p:graphicEl>
                                          </p:spTgt>
                                        </p:tgtEl>
                                        <p:attrNameLst>
                                          <p:attrName>style.visibility</p:attrName>
                                        </p:attrNameLst>
                                      </p:cBhvr>
                                      <p:to>
                                        <p:strVal val="visible"/>
                                      </p:to>
                                    </p:set>
                                    <p:animEffect transition="in" filter="randombar(horizontal)">
                                      <p:cBhvr>
                                        <p:cTn id="14" dur="500"/>
                                        <p:tgtEl>
                                          <p:spTgt spid="21">
                                            <p:graphicEl>
                                              <a:dgm id="{79EDB4AB-4534-4A10-BE37-9A8093FE1918}"/>
                                            </p:graphicEl>
                                          </p:spTgt>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21">
                                            <p:graphicEl>
                                              <a:dgm id="{0B8B8F50-66BD-4D5D-95B6-00D869019F87}"/>
                                            </p:graphicEl>
                                          </p:spTgt>
                                        </p:tgtEl>
                                        <p:attrNameLst>
                                          <p:attrName>style.visibility</p:attrName>
                                        </p:attrNameLst>
                                      </p:cBhvr>
                                      <p:to>
                                        <p:strVal val="visible"/>
                                      </p:to>
                                    </p:set>
                                    <p:animEffect transition="in" filter="randombar(horizontal)">
                                      <p:cBhvr>
                                        <p:cTn id="18" dur="500"/>
                                        <p:tgtEl>
                                          <p:spTgt spid="21">
                                            <p:graphicEl>
                                              <a:dgm id="{0B8B8F50-66BD-4D5D-95B6-00D869019F87}"/>
                                            </p:graphicEl>
                                          </p:spTgt>
                                        </p:tgtEl>
                                      </p:cBhvr>
                                    </p:animEffect>
                                  </p:childTnLst>
                                </p:cTn>
                              </p:par>
                            </p:childTnLst>
                          </p:cTn>
                        </p:par>
                        <p:par>
                          <p:cTn id="19" fill="hold">
                            <p:stCondLst>
                              <p:cond delay="1500"/>
                            </p:stCondLst>
                            <p:childTnLst>
                              <p:par>
                                <p:cTn id="20" presetID="14" presetClass="entr" presetSubtype="10" fill="hold" grpId="0" nodeType="afterEffect">
                                  <p:stCondLst>
                                    <p:cond delay="0"/>
                                  </p:stCondLst>
                                  <p:childTnLst>
                                    <p:set>
                                      <p:cBhvr>
                                        <p:cTn id="21" dur="1" fill="hold">
                                          <p:stCondLst>
                                            <p:cond delay="0"/>
                                          </p:stCondLst>
                                        </p:cTn>
                                        <p:tgtEl>
                                          <p:spTgt spid="21">
                                            <p:graphicEl>
                                              <a:dgm id="{113B2245-034D-4F29-99FC-FF1EA1386B94}"/>
                                            </p:graphicEl>
                                          </p:spTgt>
                                        </p:tgtEl>
                                        <p:attrNameLst>
                                          <p:attrName>style.visibility</p:attrName>
                                        </p:attrNameLst>
                                      </p:cBhvr>
                                      <p:to>
                                        <p:strVal val="visible"/>
                                      </p:to>
                                    </p:set>
                                    <p:animEffect transition="in" filter="randombar(horizontal)">
                                      <p:cBhvr>
                                        <p:cTn id="22" dur="500"/>
                                        <p:tgtEl>
                                          <p:spTgt spid="21">
                                            <p:graphicEl>
                                              <a:dgm id="{113B2245-034D-4F29-99FC-FF1EA1386B94}"/>
                                            </p:graphicEl>
                                          </p:spTgt>
                                        </p:tgtEl>
                                      </p:cBhvr>
                                    </p:animEffect>
                                  </p:childTnLst>
                                </p:cTn>
                              </p:par>
                            </p:childTnLst>
                          </p:cTn>
                        </p:par>
                        <p:par>
                          <p:cTn id="23" fill="hold">
                            <p:stCondLst>
                              <p:cond delay="2000"/>
                            </p:stCondLst>
                            <p:childTnLst>
                              <p:par>
                                <p:cTn id="24" presetID="14" presetClass="entr" presetSubtype="10" fill="hold" grpId="0" nodeType="afterEffect">
                                  <p:stCondLst>
                                    <p:cond delay="0"/>
                                  </p:stCondLst>
                                  <p:childTnLst>
                                    <p:set>
                                      <p:cBhvr>
                                        <p:cTn id="25" dur="1" fill="hold">
                                          <p:stCondLst>
                                            <p:cond delay="0"/>
                                          </p:stCondLst>
                                        </p:cTn>
                                        <p:tgtEl>
                                          <p:spTgt spid="21">
                                            <p:graphicEl>
                                              <a:dgm id="{B2105ABD-D5C1-4CB6-B151-0A6E41C146C6}"/>
                                            </p:graphicEl>
                                          </p:spTgt>
                                        </p:tgtEl>
                                        <p:attrNameLst>
                                          <p:attrName>style.visibility</p:attrName>
                                        </p:attrNameLst>
                                      </p:cBhvr>
                                      <p:to>
                                        <p:strVal val="visible"/>
                                      </p:to>
                                    </p:set>
                                    <p:animEffect transition="in" filter="randombar(horizontal)">
                                      <p:cBhvr>
                                        <p:cTn id="26" dur="500"/>
                                        <p:tgtEl>
                                          <p:spTgt spid="21">
                                            <p:graphicEl>
                                              <a:dgm id="{B2105ABD-D5C1-4CB6-B151-0A6E41C146C6}"/>
                                            </p:graphicEl>
                                          </p:spTgt>
                                        </p:tgtEl>
                                      </p:cBhvr>
                                    </p:animEffect>
                                  </p:childTnLst>
                                </p:cTn>
                              </p:par>
                            </p:childTnLst>
                          </p:cTn>
                        </p:par>
                        <p:par>
                          <p:cTn id="27" fill="hold">
                            <p:stCondLst>
                              <p:cond delay="2500"/>
                            </p:stCondLst>
                            <p:childTnLst>
                              <p:par>
                                <p:cTn id="28" presetID="14" presetClass="entr" presetSubtype="10" fill="hold" grpId="0" nodeType="afterEffect">
                                  <p:stCondLst>
                                    <p:cond delay="0"/>
                                  </p:stCondLst>
                                  <p:childTnLst>
                                    <p:set>
                                      <p:cBhvr>
                                        <p:cTn id="29" dur="1" fill="hold">
                                          <p:stCondLst>
                                            <p:cond delay="0"/>
                                          </p:stCondLst>
                                        </p:cTn>
                                        <p:tgtEl>
                                          <p:spTgt spid="21">
                                            <p:graphicEl>
                                              <a:dgm id="{04886537-8DF0-47DC-93E7-BE232733BDC5}"/>
                                            </p:graphicEl>
                                          </p:spTgt>
                                        </p:tgtEl>
                                        <p:attrNameLst>
                                          <p:attrName>style.visibility</p:attrName>
                                        </p:attrNameLst>
                                      </p:cBhvr>
                                      <p:to>
                                        <p:strVal val="visible"/>
                                      </p:to>
                                    </p:set>
                                    <p:animEffect transition="in" filter="randombar(horizontal)">
                                      <p:cBhvr>
                                        <p:cTn id="30" dur="500"/>
                                        <p:tgtEl>
                                          <p:spTgt spid="21">
                                            <p:graphicEl>
                                              <a:dgm id="{04886537-8DF0-47DC-93E7-BE232733BDC5}"/>
                                            </p:graphicEl>
                                          </p:spTgt>
                                        </p:tgtEl>
                                      </p:cBhvr>
                                    </p:animEffect>
                                  </p:childTnLst>
                                </p:cTn>
                              </p:par>
                            </p:childTnLst>
                          </p:cTn>
                        </p:par>
                        <p:par>
                          <p:cTn id="31" fill="hold">
                            <p:stCondLst>
                              <p:cond delay="3000"/>
                            </p:stCondLst>
                            <p:childTnLst>
                              <p:par>
                                <p:cTn id="32" presetID="14" presetClass="entr" presetSubtype="10" fill="hold" grpId="0" nodeType="afterEffect">
                                  <p:stCondLst>
                                    <p:cond delay="0"/>
                                  </p:stCondLst>
                                  <p:childTnLst>
                                    <p:set>
                                      <p:cBhvr>
                                        <p:cTn id="33" dur="1" fill="hold">
                                          <p:stCondLst>
                                            <p:cond delay="0"/>
                                          </p:stCondLst>
                                        </p:cTn>
                                        <p:tgtEl>
                                          <p:spTgt spid="21">
                                            <p:graphicEl>
                                              <a:dgm id="{CEE3FB67-F23E-4C7F-9079-4133F8B4666E}"/>
                                            </p:graphicEl>
                                          </p:spTgt>
                                        </p:tgtEl>
                                        <p:attrNameLst>
                                          <p:attrName>style.visibility</p:attrName>
                                        </p:attrNameLst>
                                      </p:cBhvr>
                                      <p:to>
                                        <p:strVal val="visible"/>
                                      </p:to>
                                    </p:set>
                                    <p:animEffect transition="in" filter="randombar(horizontal)">
                                      <p:cBhvr>
                                        <p:cTn id="34" dur="500"/>
                                        <p:tgtEl>
                                          <p:spTgt spid="21">
                                            <p:graphicEl>
                                              <a:dgm id="{CEE3FB67-F23E-4C7F-9079-4133F8B4666E}"/>
                                            </p:graphicEl>
                                          </p:spTgt>
                                        </p:tgtEl>
                                      </p:cBhvr>
                                    </p:animEffect>
                                  </p:childTnLst>
                                </p:cTn>
                              </p:par>
                            </p:childTnLst>
                          </p:cTn>
                        </p:par>
                        <p:par>
                          <p:cTn id="35" fill="hold">
                            <p:stCondLst>
                              <p:cond delay="3500"/>
                            </p:stCondLst>
                            <p:childTnLst>
                              <p:par>
                                <p:cTn id="36" presetID="14" presetClass="entr" presetSubtype="10" fill="hold" grpId="0" nodeType="afterEffect">
                                  <p:stCondLst>
                                    <p:cond delay="0"/>
                                  </p:stCondLst>
                                  <p:childTnLst>
                                    <p:set>
                                      <p:cBhvr>
                                        <p:cTn id="37" dur="1" fill="hold">
                                          <p:stCondLst>
                                            <p:cond delay="0"/>
                                          </p:stCondLst>
                                        </p:cTn>
                                        <p:tgtEl>
                                          <p:spTgt spid="21">
                                            <p:graphicEl>
                                              <a:dgm id="{09B3E5DD-6F45-4CE6-BDD7-A8605E0E5E94}"/>
                                            </p:graphicEl>
                                          </p:spTgt>
                                        </p:tgtEl>
                                        <p:attrNameLst>
                                          <p:attrName>style.visibility</p:attrName>
                                        </p:attrNameLst>
                                      </p:cBhvr>
                                      <p:to>
                                        <p:strVal val="visible"/>
                                      </p:to>
                                    </p:set>
                                    <p:animEffect transition="in" filter="randombar(horizontal)">
                                      <p:cBhvr>
                                        <p:cTn id="38" dur="500"/>
                                        <p:tgtEl>
                                          <p:spTgt spid="21">
                                            <p:graphicEl>
                                              <a:dgm id="{09B3E5DD-6F45-4CE6-BDD7-A8605E0E5E94}"/>
                                            </p:graphicEl>
                                          </p:spTgt>
                                        </p:tgtEl>
                                      </p:cBhvr>
                                    </p:animEffect>
                                  </p:childTnLst>
                                </p:cTn>
                              </p:par>
                            </p:childTnLst>
                          </p:cTn>
                        </p:par>
                        <p:par>
                          <p:cTn id="39" fill="hold">
                            <p:stCondLst>
                              <p:cond delay="4000"/>
                            </p:stCondLst>
                            <p:childTnLst>
                              <p:par>
                                <p:cTn id="40" presetID="14" presetClass="entr" presetSubtype="10" fill="hold" grpId="0" nodeType="afterEffect">
                                  <p:stCondLst>
                                    <p:cond delay="0"/>
                                  </p:stCondLst>
                                  <p:childTnLst>
                                    <p:set>
                                      <p:cBhvr>
                                        <p:cTn id="41" dur="1" fill="hold">
                                          <p:stCondLst>
                                            <p:cond delay="0"/>
                                          </p:stCondLst>
                                        </p:cTn>
                                        <p:tgtEl>
                                          <p:spTgt spid="21">
                                            <p:graphicEl>
                                              <a:dgm id="{6CBF3701-D8E2-40E4-BECE-97F48D1BF360}"/>
                                            </p:graphicEl>
                                          </p:spTgt>
                                        </p:tgtEl>
                                        <p:attrNameLst>
                                          <p:attrName>style.visibility</p:attrName>
                                        </p:attrNameLst>
                                      </p:cBhvr>
                                      <p:to>
                                        <p:strVal val="visible"/>
                                      </p:to>
                                    </p:set>
                                    <p:animEffect transition="in" filter="randombar(horizontal)">
                                      <p:cBhvr>
                                        <p:cTn id="42" dur="500"/>
                                        <p:tgtEl>
                                          <p:spTgt spid="21">
                                            <p:graphicEl>
                                              <a:dgm id="{6CBF3701-D8E2-40E4-BECE-97F48D1BF360}"/>
                                            </p:graphicEl>
                                          </p:spTgt>
                                        </p:tgtEl>
                                      </p:cBhvr>
                                    </p:animEffect>
                                  </p:childTnLst>
                                </p:cTn>
                              </p:par>
                            </p:childTnLst>
                          </p:cTn>
                        </p:par>
                        <p:par>
                          <p:cTn id="43" fill="hold">
                            <p:stCondLst>
                              <p:cond delay="4500"/>
                            </p:stCondLst>
                            <p:childTnLst>
                              <p:par>
                                <p:cTn id="44" presetID="14" presetClass="entr" presetSubtype="10" fill="hold" grpId="0" nodeType="afterEffect">
                                  <p:stCondLst>
                                    <p:cond delay="0"/>
                                  </p:stCondLst>
                                  <p:childTnLst>
                                    <p:set>
                                      <p:cBhvr>
                                        <p:cTn id="45" dur="1" fill="hold">
                                          <p:stCondLst>
                                            <p:cond delay="0"/>
                                          </p:stCondLst>
                                        </p:cTn>
                                        <p:tgtEl>
                                          <p:spTgt spid="21">
                                            <p:graphicEl>
                                              <a:dgm id="{6D19DD76-88BE-4D91-8B54-575FE994483A}"/>
                                            </p:graphicEl>
                                          </p:spTgt>
                                        </p:tgtEl>
                                        <p:attrNameLst>
                                          <p:attrName>style.visibility</p:attrName>
                                        </p:attrNameLst>
                                      </p:cBhvr>
                                      <p:to>
                                        <p:strVal val="visible"/>
                                      </p:to>
                                    </p:set>
                                    <p:animEffect transition="in" filter="randombar(horizontal)">
                                      <p:cBhvr>
                                        <p:cTn id="46" dur="500"/>
                                        <p:tgtEl>
                                          <p:spTgt spid="21">
                                            <p:graphicEl>
                                              <a:dgm id="{6D19DD76-88BE-4D91-8B54-575FE994483A}"/>
                                            </p:graphicEl>
                                          </p:spTgt>
                                        </p:tgtEl>
                                      </p:cBhvr>
                                    </p:animEffect>
                                  </p:childTnLst>
                                </p:cTn>
                              </p:par>
                            </p:childTnLst>
                          </p:cTn>
                        </p:par>
                        <p:par>
                          <p:cTn id="47" fill="hold">
                            <p:stCondLst>
                              <p:cond delay="5000"/>
                            </p:stCondLst>
                            <p:childTnLst>
                              <p:par>
                                <p:cTn id="48" presetID="14" presetClass="entr" presetSubtype="10" fill="hold" grpId="0" nodeType="afterEffect">
                                  <p:stCondLst>
                                    <p:cond delay="0"/>
                                  </p:stCondLst>
                                  <p:childTnLst>
                                    <p:set>
                                      <p:cBhvr>
                                        <p:cTn id="49" dur="1" fill="hold">
                                          <p:stCondLst>
                                            <p:cond delay="0"/>
                                          </p:stCondLst>
                                        </p:cTn>
                                        <p:tgtEl>
                                          <p:spTgt spid="21">
                                            <p:graphicEl>
                                              <a:dgm id="{E2FCD9A4-80FE-41DE-974D-55EC4AA6D126}"/>
                                            </p:graphicEl>
                                          </p:spTgt>
                                        </p:tgtEl>
                                        <p:attrNameLst>
                                          <p:attrName>style.visibility</p:attrName>
                                        </p:attrNameLst>
                                      </p:cBhvr>
                                      <p:to>
                                        <p:strVal val="visible"/>
                                      </p:to>
                                    </p:set>
                                    <p:animEffect transition="in" filter="randombar(horizontal)">
                                      <p:cBhvr>
                                        <p:cTn id="50" dur="500"/>
                                        <p:tgtEl>
                                          <p:spTgt spid="21">
                                            <p:graphicEl>
                                              <a:dgm id="{E2FCD9A4-80FE-41DE-974D-55EC4AA6D126}"/>
                                            </p:graphicEl>
                                          </p:spTgt>
                                        </p:tgtEl>
                                      </p:cBhvr>
                                    </p:animEffect>
                                  </p:childTnLst>
                                </p:cTn>
                              </p:par>
                            </p:childTnLst>
                          </p:cTn>
                        </p:par>
                        <p:par>
                          <p:cTn id="51" fill="hold">
                            <p:stCondLst>
                              <p:cond delay="5500"/>
                            </p:stCondLst>
                            <p:childTnLst>
                              <p:par>
                                <p:cTn id="52" presetID="14" presetClass="entr" presetSubtype="10" fill="hold" grpId="0" nodeType="afterEffect">
                                  <p:stCondLst>
                                    <p:cond delay="0"/>
                                  </p:stCondLst>
                                  <p:childTnLst>
                                    <p:set>
                                      <p:cBhvr>
                                        <p:cTn id="53" dur="1" fill="hold">
                                          <p:stCondLst>
                                            <p:cond delay="0"/>
                                          </p:stCondLst>
                                        </p:cTn>
                                        <p:tgtEl>
                                          <p:spTgt spid="21">
                                            <p:graphicEl>
                                              <a:dgm id="{0224EA3D-DB3F-4226-A764-CD34C108C307}"/>
                                            </p:graphicEl>
                                          </p:spTgt>
                                        </p:tgtEl>
                                        <p:attrNameLst>
                                          <p:attrName>style.visibility</p:attrName>
                                        </p:attrNameLst>
                                      </p:cBhvr>
                                      <p:to>
                                        <p:strVal val="visible"/>
                                      </p:to>
                                    </p:set>
                                    <p:animEffect transition="in" filter="randombar(horizontal)">
                                      <p:cBhvr>
                                        <p:cTn id="54" dur="500"/>
                                        <p:tgtEl>
                                          <p:spTgt spid="21">
                                            <p:graphicEl>
                                              <a:dgm id="{0224EA3D-DB3F-4226-A764-CD34C108C3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5" fill="hold" display="0">
                  <p:stCondLst>
                    <p:cond delay="indefinite"/>
                  </p:stCondLst>
                </p:cTn>
                <p:tgtEl>
                  <p:spTgt spid="9"/>
                </p:tgtEl>
              </p:cMediaNode>
            </p:video>
            <p:seq concurrent="1" nextAc="seek">
              <p:cTn id="56" restart="whenNotActive" fill="hold" evtFilter="cancelBubble" nodeType="interactiveSeq">
                <p:stCondLst>
                  <p:cond evt="onClick" delay="0">
                    <p:tgtEl>
                      <p:spTgt spid="9"/>
                    </p:tgtEl>
                  </p:cond>
                </p:stCondLst>
                <p:endSync evt="end" delay="0">
                  <p:rtn val="all"/>
                </p:endSync>
                <p:childTnLst>
                  <p:par>
                    <p:cTn id="57" fill="hold">
                      <p:stCondLst>
                        <p:cond delay="0"/>
                      </p:stCondLst>
                      <p:childTnLst>
                        <p:par>
                          <p:cTn id="58" fill="hold">
                            <p:stCondLst>
                              <p:cond delay="0"/>
                            </p:stCondLst>
                            <p:childTnLst>
                              <p:par>
                                <p:cTn id="59" presetID="2" presetClass="mediacall" presetSubtype="0" fill="hold" nodeType="clickEffect">
                                  <p:stCondLst>
                                    <p:cond delay="0"/>
                                  </p:stCondLst>
                                  <p:childTnLst>
                                    <p:cmd type="call" cmd="togglePause">
                                      <p:cBhvr>
                                        <p:cTn id="60" dur="1" fill="hold"/>
                                        <p:tgtEl>
                                          <p:spTgt spid="9"/>
                                        </p:tgtEl>
                                      </p:cBhvr>
                                    </p:cmd>
                                  </p:childTnLst>
                                </p:cTn>
                              </p:par>
                            </p:childTnLst>
                          </p:cTn>
                        </p:par>
                      </p:childTnLst>
                    </p:cTn>
                  </p:par>
                </p:childTnLst>
              </p:cTn>
              <p:nextCondLst>
                <p:cond evt="onClick" delay="0">
                  <p:tgtEl>
                    <p:spTgt spid="9"/>
                  </p:tgtEl>
                </p:cond>
              </p:nextCondLst>
            </p:seq>
          </p:childTnLst>
        </p:cTn>
      </p:par>
    </p:tnLst>
    <p:bldLst>
      <p:bldGraphic spid="21"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EEA08-CE52-7202-0E1A-558F125B80F5}"/>
              </a:ext>
            </a:extLst>
          </p:cNvPr>
          <p:cNvSpPr>
            <a:spLocks noGrp="1"/>
          </p:cNvSpPr>
          <p:nvPr>
            <p:ph type="title"/>
          </p:nvPr>
        </p:nvSpPr>
        <p:spPr>
          <a:xfrm>
            <a:off x="1036320" y="286603"/>
            <a:ext cx="10058400" cy="1450757"/>
          </a:xfrm>
        </p:spPr>
        <p:txBody>
          <a:bodyPr vert="horz" lIns="91440" tIns="45720" rIns="91440" bIns="45720" rtlCol="0" anchor="b">
            <a:normAutofit/>
          </a:bodyPr>
          <a:lstStyle/>
          <a:p>
            <a:r>
              <a:rPr lang="en-US" sz="3400" dirty="0">
                <a:solidFill>
                  <a:schemeClr val="bg1">
                    <a:lumMod val="95000"/>
                  </a:schemeClr>
                </a:solidFill>
              </a:rPr>
              <a:t>Q4. Who should be the brand ambassador if AtliQ Motors launches their EV/Hybrid vehicles in India and why?  </a:t>
            </a:r>
          </a:p>
        </p:txBody>
      </p:sp>
      <p:cxnSp>
        <p:nvCxnSpPr>
          <p:cNvPr id="80" name="Straight Connector 79">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1509"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9D16147-AC41-54E9-7678-D1BE92959FC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5610" b="5610"/>
          <a:stretch/>
        </p:blipFill>
        <p:spPr>
          <a:xfrm>
            <a:off x="1009656" y="2108199"/>
            <a:ext cx="3001346" cy="3551055"/>
          </a:xfrm>
          <a:prstGeom prst="rect">
            <a:avLst/>
          </a:prstGeom>
        </p:spPr>
      </p:pic>
      <p:pic>
        <p:nvPicPr>
          <p:cNvPr id="8" name="Picture 7">
            <a:extLst>
              <a:ext uri="{FF2B5EF4-FFF2-40B4-BE49-F238E27FC236}">
                <a16:creationId xmlns:a16="http://schemas.microsoft.com/office/drawing/2014/main" id="{339A9A7B-F7CF-B5F8-C3DE-B031C83C027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8041" r="8041"/>
          <a:stretch/>
        </p:blipFill>
        <p:spPr>
          <a:xfrm>
            <a:off x="4171867" y="2108200"/>
            <a:ext cx="2857583" cy="3530442"/>
          </a:xfrm>
          <a:prstGeom prst="rect">
            <a:avLst/>
          </a:prstGeom>
        </p:spPr>
      </p:pic>
      <p:sp>
        <p:nvSpPr>
          <p:cNvPr id="3" name="TextBox 2">
            <a:extLst>
              <a:ext uri="{FF2B5EF4-FFF2-40B4-BE49-F238E27FC236}">
                <a16:creationId xmlns:a16="http://schemas.microsoft.com/office/drawing/2014/main" id="{BBFBAEC9-CDC5-20FB-7025-43BA7CE37818}"/>
              </a:ext>
            </a:extLst>
          </p:cNvPr>
          <p:cNvSpPr txBox="1"/>
          <p:nvPr/>
        </p:nvSpPr>
        <p:spPr>
          <a:xfrm>
            <a:off x="7537704" y="2108201"/>
            <a:ext cx="3557016" cy="3760891"/>
          </a:xfrm>
          <a:prstGeom prst="rect">
            <a:avLst/>
          </a:prstGeom>
        </p:spPr>
        <p:txBody>
          <a:bodyPr vert="horz" lIns="0" tIns="45720" rIns="0" bIns="45720" rtlCol="0">
            <a:normAutofit lnSpcReduction="10000"/>
          </a:bodyPr>
          <a:lstStyle/>
          <a:p>
            <a:pPr>
              <a:lnSpc>
                <a:spcPct val="90000"/>
              </a:lnSpc>
              <a:spcAft>
                <a:spcPts val="600"/>
              </a:spcAft>
              <a:buFont typeface="Calibri" panose="020F0502020204030204" pitchFamily="34" charset="0"/>
            </a:pPr>
            <a:r>
              <a:rPr lang="en-US" sz="1100" b="1" dirty="0">
                <a:solidFill>
                  <a:srgbClr val="BF9988"/>
                </a:solidFill>
              </a:rPr>
              <a:t>Virat Kohli: </a:t>
            </a:r>
            <a:r>
              <a:rPr lang="en-US" sz="1100" dirty="0">
                <a:solidFill>
                  <a:schemeClr val="bg1">
                    <a:lumMod val="95000"/>
                  </a:schemeClr>
                </a:solidFill>
              </a:rPr>
              <a:t>Appeals strongly to younger audiences and sports enthusiasts, representing dynamism and a modern lifestyle. His popularity can drive significant attention and engagement for AtliQ Motors, aligning well with the innovative and eco-friendly image of EVs.</a:t>
            </a:r>
          </a:p>
          <a:p>
            <a:pPr>
              <a:lnSpc>
                <a:spcPct val="90000"/>
              </a:lnSpc>
              <a:spcAft>
                <a:spcPts val="600"/>
              </a:spcAft>
              <a:buFont typeface="Calibri" panose="020F0502020204030204" pitchFamily="34" charset="0"/>
            </a:pPr>
            <a:endParaRPr lang="en-US" sz="1100" dirty="0">
              <a:solidFill>
                <a:schemeClr val="bg1">
                  <a:lumMod val="95000"/>
                </a:schemeClr>
              </a:solidFill>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100" b="1" i="0" u="none" strike="noStrike" cap="none" normalizeH="0" baseline="0" dirty="0">
                <a:ln>
                  <a:noFill/>
                </a:ln>
                <a:solidFill>
                  <a:srgbClr val="BF9988"/>
                </a:solidFill>
                <a:effectLst/>
                <a:latin typeface="Arial" panose="020B0604020202020204" pitchFamily="34" charset="0"/>
              </a:rPr>
              <a:t>Ayushmann Khurrana: </a:t>
            </a:r>
            <a:r>
              <a:rPr kumimoji="0" lang="en-US" altLang="en-US" sz="1100" b="0" i="0" u="none" strike="noStrike" cap="none" normalizeH="0" baseline="0" dirty="0">
                <a:ln>
                  <a:noFill/>
                </a:ln>
                <a:solidFill>
                  <a:schemeClr val="bg1">
                    <a:lumMod val="95000"/>
                  </a:schemeClr>
                </a:solidFill>
                <a:effectLst/>
                <a:latin typeface="Arial" panose="020B0604020202020204" pitchFamily="34" charset="0"/>
              </a:rPr>
              <a:t>is known for his roles in films that tackle social issues and promote progressive values, aligning with AtliQ Motors' focus on sustainability and innovation. He has a broad appeal across different demographics, including urban and semi-urban consumers, which aligns well with AtliQ Motors' target market. Ayushmann’s significant following on social media can enhance brand visibility and engagement, particularly among younger, tech-savvy audiences. </a:t>
            </a:r>
          </a:p>
          <a:p>
            <a:pPr marL="0" marR="0" lvl="0" indent="0" algn="l" defTabSz="914400" rtl="0" eaLnBrk="0" fontAlgn="base" latinLnBrk="0" hangingPunct="0">
              <a:lnSpc>
                <a:spcPct val="100000"/>
              </a:lnSpc>
              <a:spcBef>
                <a:spcPct val="0"/>
              </a:spcBef>
              <a:spcAft>
                <a:spcPct val="0"/>
              </a:spcAft>
              <a:buClrTx/>
              <a:buSzTx/>
              <a:tabLst/>
            </a:pPr>
            <a:endParaRPr lang="en-US" altLang="en-US" sz="1100" dirty="0">
              <a:solidFill>
                <a:schemeClr val="bg1">
                  <a:lumMod val="95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sz="1100" b="1" dirty="0">
                <a:solidFill>
                  <a:schemeClr val="bg1">
                    <a:lumMod val="95000"/>
                  </a:schemeClr>
                </a:solidFill>
              </a:rPr>
              <a:t>Conclusion: </a:t>
            </a:r>
            <a:r>
              <a:rPr lang="en-US" sz="1100" dirty="0">
                <a:solidFill>
                  <a:schemeClr val="bg1">
                    <a:lumMod val="95000"/>
                  </a:schemeClr>
                </a:solidFill>
              </a:rPr>
              <a:t>Ultimately</a:t>
            </a:r>
            <a:r>
              <a:rPr lang="en-US" sz="1100" dirty="0">
                <a:solidFill>
                  <a:srgbClr val="BF9988"/>
                </a:solidFill>
              </a:rPr>
              <a:t>, </a:t>
            </a:r>
            <a:r>
              <a:rPr lang="en-US" sz="1100" b="1" dirty="0">
                <a:solidFill>
                  <a:srgbClr val="BF9988"/>
                </a:solidFill>
              </a:rPr>
              <a:t>Ayushmann Khurrana</a:t>
            </a:r>
            <a:r>
              <a:rPr lang="en-US" sz="1100" dirty="0">
                <a:solidFill>
                  <a:srgbClr val="BF9988"/>
                </a:solidFill>
              </a:rPr>
              <a:t> </a:t>
            </a:r>
            <a:r>
              <a:rPr lang="en-US" sz="1100" dirty="0">
                <a:solidFill>
                  <a:schemeClr val="bg1">
                    <a:lumMod val="95000"/>
                  </a:schemeClr>
                </a:solidFill>
              </a:rPr>
              <a:t>might be the slightly better fit if AtliQ Motors aims to emphasize its commitment to social and environmental values, while </a:t>
            </a:r>
            <a:r>
              <a:rPr lang="en-US" sz="1100" b="1" dirty="0">
                <a:solidFill>
                  <a:schemeClr val="bg1">
                    <a:lumMod val="95000"/>
                  </a:schemeClr>
                </a:solidFill>
              </a:rPr>
              <a:t>Virat Kohli</a:t>
            </a:r>
            <a:r>
              <a:rPr lang="en-US" sz="1100" dirty="0">
                <a:solidFill>
                  <a:schemeClr val="bg1">
                    <a:lumMod val="95000"/>
                  </a:schemeClr>
                </a:solidFill>
              </a:rPr>
              <a:t> would be ideal for a more general appeal, emphasizing performance and broad market reach.</a:t>
            </a:r>
            <a:endParaRPr kumimoji="0" lang="en-US" altLang="en-US" sz="1100" b="0" i="0" u="none" strike="noStrike" cap="none" normalizeH="0" baseline="0" dirty="0">
              <a:ln>
                <a:noFill/>
              </a:ln>
              <a:solidFill>
                <a:schemeClr val="bg1">
                  <a:lumMod val="95000"/>
                </a:schemeClr>
              </a:solidFill>
              <a:effectLst/>
              <a:latin typeface="Arial" panose="020B0604020202020204" pitchFamily="34" charset="0"/>
            </a:endParaRPr>
          </a:p>
        </p:txBody>
      </p:sp>
      <p:sp>
        <p:nvSpPr>
          <p:cNvPr id="82" name="Rectangle 81">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11" name="Camera 10">
            <a:extLst>
              <a:ext uri="{FF2B5EF4-FFF2-40B4-BE49-F238E27FC236}">
                <a16:creationId xmlns:a16="http://schemas.microsoft.com/office/drawing/2014/main" id="{FD918D86-4528-E524-D3C5-8F7B348A38AB}"/>
              </a:ext>
            </a:extLst>
          </p:cNvPr>
          <p:cNvPicPr>
            <a:picLocks noChangeAspect="1"/>
            <a:extLst>
              <a:ext uri="{51228E76-BA90-4043-B771-695A4F85340A}">
                <alf:liveFeedProps xmlns:alf="http://schemas.microsoft.com/office/drawing/2021/livefeed"/>
              </a:ext>
            </a:extLst>
          </p:cNvPicPr>
          <p:nvPr/>
        </p:nvPicPr>
        <p:blipFill>
          <a:blip r:embed="rId8">
            <a:extLst>
              <a:ext uri="{96DAC541-7B7A-43D3-8B79-37D633B846F1}">
                <asvg:svgBlip xmlns:asvg="http://schemas.microsoft.com/office/drawing/2016/SVG/main" r:embed="rId9"/>
              </a:ext>
            </a:extLst>
          </a:blip>
          <a:stretch>
            <a:fillRect/>
          </a:stretch>
        </p:blipFill>
        <p:spPr>
          <a:xfrm>
            <a:off x="60961" y="5524361"/>
            <a:ext cx="1165617" cy="1165617"/>
          </a:xfrm>
          <a:prstGeom prst="ellipse">
            <a:avLst/>
          </a:prstGeom>
        </p:spPr>
      </p:pic>
    </p:spTree>
    <p:extLst>
      <p:ext uri="{BB962C8B-B14F-4D97-AF65-F5344CB8AC3E}">
        <p14:creationId xmlns:p14="http://schemas.microsoft.com/office/powerpoint/2010/main" val="250510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750"/>
                                        <p:tgtEl>
                                          <p:spTgt spid="8"/>
                                        </p:tgtEl>
                                      </p:cBhvr>
                                    </p:animEffect>
                                  </p:childTnLst>
                                </p:cTn>
                              </p:par>
                            </p:childTnLst>
                          </p:cTn>
                        </p:par>
                        <p:par>
                          <p:cTn id="26" fill="hold">
                            <p:stCondLst>
                              <p:cond delay="750"/>
                            </p:stCondLst>
                            <p:childTnLst>
                              <p:par>
                                <p:cTn id="27" presetID="42" presetClass="entr" presetSubtype="0" fill="hold" grpId="0"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EEA08-CE52-7202-0E1A-558F125B80F5}"/>
              </a:ext>
            </a:extLst>
          </p:cNvPr>
          <p:cNvSpPr>
            <a:spLocks noGrp="1"/>
          </p:cNvSpPr>
          <p:nvPr>
            <p:ph type="title"/>
          </p:nvPr>
        </p:nvSpPr>
        <p:spPr>
          <a:xfrm>
            <a:off x="1036320" y="286603"/>
            <a:ext cx="10058400" cy="1450757"/>
          </a:xfrm>
        </p:spPr>
        <p:txBody>
          <a:bodyPr vert="horz" lIns="91440" tIns="45720" rIns="91440" bIns="45720" rtlCol="0" anchor="b">
            <a:normAutofit/>
          </a:bodyPr>
          <a:lstStyle/>
          <a:p>
            <a:r>
              <a:rPr lang="en-US" sz="3000" dirty="0">
                <a:solidFill>
                  <a:schemeClr val="bg1">
                    <a:lumMod val="95000"/>
                  </a:schemeClr>
                </a:solidFill>
              </a:rPr>
              <a:t>Q5. Which state of India is ideal to start the manufacturing unit? (Based on subsidies provided, ease of doing business, stability in governance etc.)</a:t>
            </a:r>
          </a:p>
        </p:txBody>
      </p:sp>
      <p:cxnSp>
        <p:nvCxnSpPr>
          <p:cNvPr id="93" name="Straight Connector 92">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6573" y="1895846"/>
            <a:ext cx="9784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map of india with a black background&#10;&#10;Description automatically generated">
            <a:extLst>
              <a:ext uri="{FF2B5EF4-FFF2-40B4-BE49-F238E27FC236}">
                <a16:creationId xmlns:a16="http://schemas.microsoft.com/office/drawing/2014/main" id="{162E73F1-C90C-4C8C-6623-19B72B70E54D}"/>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305" r="6" b="-1721"/>
          <a:stretch/>
        </p:blipFill>
        <p:spPr>
          <a:xfrm>
            <a:off x="8214763" y="2627369"/>
            <a:ext cx="2158500" cy="2438764"/>
          </a:xfrm>
          <a:prstGeom prst="rect">
            <a:avLst/>
          </a:prstGeom>
        </p:spPr>
      </p:pic>
      <p:sp>
        <p:nvSpPr>
          <p:cNvPr id="3" name="TextBox 2">
            <a:extLst>
              <a:ext uri="{FF2B5EF4-FFF2-40B4-BE49-F238E27FC236}">
                <a16:creationId xmlns:a16="http://schemas.microsoft.com/office/drawing/2014/main" id="{BBFBAEC9-CDC5-20FB-7025-43BA7CE37818}"/>
              </a:ext>
            </a:extLst>
          </p:cNvPr>
          <p:cNvSpPr txBox="1"/>
          <p:nvPr/>
        </p:nvSpPr>
        <p:spPr>
          <a:xfrm>
            <a:off x="1036319" y="2109391"/>
            <a:ext cx="9676707" cy="3760891"/>
          </a:xfrm>
          <a:prstGeom prst="rect">
            <a:avLst/>
          </a:prstGeom>
        </p:spPr>
        <p:txBody>
          <a:bodyPr vert="horz" lIns="0" tIns="45720" rIns="0" bIns="45720" rtlCol="0">
            <a:noAutofit/>
          </a:bodyPr>
          <a:lstStyle/>
          <a:p>
            <a:pPr>
              <a:lnSpc>
                <a:spcPct val="90000"/>
              </a:lnSpc>
              <a:spcAft>
                <a:spcPts val="600"/>
              </a:spcAft>
              <a:buFont typeface="Calibri" panose="020F0502020204030204" pitchFamily="34" charset="0"/>
            </a:pPr>
            <a:r>
              <a:rPr lang="en-US" sz="1000" b="1" dirty="0">
                <a:solidFill>
                  <a:srgbClr val="BF9988"/>
                </a:solidFill>
              </a:rPr>
              <a:t>1. Maharashtra</a:t>
            </a:r>
          </a:p>
          <a:p>
            <a:pPr>
              <a:lnSpc>
                <a:spcPct val="90000"/>
              </a:lnSpc>
              <a:spcAft>
                <a:spcPts val="600"/>
              </a:spcAft>
              <a:buFont typeface="Calibri" panose="020F0502020204030204" pitchFamily="34" charset="0"/>
            </a:pPr>
            <a:r>
              <a:rPr lang="en-US" sz="1000" dirty="0">
                <a:solidFill>
                  <a:schemeClr val="bg1">
                    <a:lumMod val="95000"/>
                  </a:schemeClr>
                </a:solidFill>
              </a:rPr>
              <a:t>   </a:t>
            </a:r>
            <a:r>
              <a:rPr lang="en-US" sz="1000" b="1" dirty="0">
                <a:solidFill>
                  <a:schemeClr val="bg1">
                    <a:lumMod val="95000"/>
                  </a:schemeClr>
                </a:solidFill>
              </a:rPr>
              <a:t>- Subsidies and Incentives: </a:t>
            </a:r>
            <a:r>
              <a:rPr lang="en-US" sz="1000" dirty="0">
                <a:solidFill>
                  <a:schemeClr val="bg1">
                    <a:lumMod val="95000"/>
                  </a:schemeClr>
                </a:solidFill>
              </a:rPr>
              <a:t>Capital subsidies, interest subvention, exemptions from stamp duty and electricity duty.</a:t>
            </a:r>
          </a:p>
          <a:p>
            <a:pPr>
              <a:lnSpc>
                <a:spcPct val="90000"/>
              </a:lnSpc>
              <a:spcAft>
                <a:spcPts val="600"/>
              </a:spcAft>
              <a:buFont typeface="Calibri" panose="020F0502020204030204" pitchFamily="34" charset="0"/>
            </a:pPr>
            <a:r>
              <a:rPr lang="en-US" sz="1000" dirty="0">
                <a:solidFill>
                  <a:schemeClr val="bg1">
                    <a:lumMod val="95000"/>
                  </a:schemeClr>
                </a:solidFill>
              </a:rPr>
              <a:t>   </a:t>
            </a:r>
            <a:r>
              <a:rPr lang="en-US" sz="1000" b="1" dirty="0">
                <a:solidFill>
                  <a:schemeClr val="bg1">
                    <a:lumMod val="95000"/>
                  </a:schemeClr>
                </a:solidFill>
              </a:rPr>
              <a:t>- Ease of Doing Business: </a:t>
            </a:r>
            <a:r>
              <a:rPr lang="en-US" sz="1000" dirty="0">
                <a:solidFill>
                  <a:schemeClr val="bg1">
                    <a:lumMod val="95000"/>
                  </a:schemeClr>
                </a:solidFill>
              </a:rPr>
              <a:t>High ranking with streamlined processes.</a:t>
            </a:r>
          </a:p>
          <a:p>
            <a:pPr>
              <a:lnSpc>
                <a:spcPct val="90000"/>
              </a:lnSpc>
              <a:spcAft>
                <a:spcPts val="600"/>
              </a:spcAft>
              <a:buFont typeface="Calibri" panose="020F0502020204030204" pitchFamily="34" charset="0"/>
            </a:pPr>
            <a:r>
              <a:rPr lang="en-US" sz="1000" dirty="0">
                <a:solidFill>
                  <a:schemeClr val="bg1">
                    <a:lumMod val="95000"/>
                  </a:schemeClr>
                </a:solidFill>
              </a:rPr>
              <a:t>   </a:t>
            </a:r>
            <a:r>
              <a:rPr lang="en-US" sz="1000" b="1" dirty="0">
                <a:solidFill>
                  <a:schemeClr val="bg1">
                    <a:lumMod val="95000"/>
                  </a:schemeClr>
                </a:solidFill>
              </a:rPr>
              <a:t>- Infrastructure: </a:t>
            </a:r>
            <a:r>
              <a:rPr lang="en-US" sz="1000" dirty="0">
                <a:solidFill>
                  <a:schemeClr val="bg1">
                    <a:lumMod val="95000"/>
                  </a:schemeClr>
                </a:solidFill>
              </a:rPr>
              <a:t>Robust industrial corridors, ports, and supply chains.</a:t>
            </a:r>
          </a:p>
          <a:p>
            <a:pPr>
              <a:lnSpc>
                <a:spcPct val="90000"/>
              </a:lnSpc>
              <a:spcAft>
                <a:spcPts val="600"/>
              </a:spcAft>
              <a:buFont typeface="Calibri" panose="020F0502020204030204" pitchFamily="34" charset="0"/>
            </a:pPr>
            <a:r>
              <a:rPr lang="en-US" sz="1000" dirty="0">
                <a:solidFill>
                  <a:schemeClr val="bg1">
                    <a:lumMod val="95000"/>
                  </a:schemeClr>
                </a:solidFill>
              </a:rPr>
              <a:t>   </a:t>
            </a:r>
            <a:r>
              <a:rPr lang="en-US" sz="1000" b="1" dirty="0">
                <a:solidFill>
                  <a:schemeClr val="bg1">
                    <a:lumMod val="95000"/>
                  </a:schemeClr>
                </a:solidFill>
              </a:rPr>
              <a:t>- Governance and Stability: </a:t>
            </a:r>
            <a:r>
              <a:rPr lang="en-US" sz="1000" dirty="0">
                <a:solidFill>
                  <a:schemeClr val="bg1">
                    <a:lumMod val="95000"/>
                  </a:schemeClr>
                </a:solidFill>
              </a:rPr>
              <a:t>Stable governance with a focus on industrial growth.</a:t>
            </a:r>
          </a:p>
          <a:p>
            <a:pPr>
              <a:lnSpc>
                <a:spcPct val="90000"/>
              </a:lnSpc>
              <a:spcAft>
                <a:spcPts val="600"/>
              </a:spcAft>
              <a:buFont typeface="Calibri" panose="020F0502020204030204" pitchFamily="34" charset="0"/>
            </a:pPr>
            <a:r>
              <a:rPr lang="en-US" sz="1000" b="1" dirty="0">
                <a:solidFill>
                  <a:srgbClr val="BF9988"/>
                </a:solidFill>
              </a:rPr>
              <a:t>2. Gujarat</a:t>
            </a:r>
          </a:p>
          <a:p>
            <a:pPr>
              <a:lnSpc>
                <a:spcPct val="90000"/>
              </a:lnSpc>
              <a:spcAft>
                <a:spcPts val="600"/>
              </a:spcAft>
              <a:buFont typeface="Calibri" panose="020F0502020204030204" pitchFamily="34" charset="0"/>
            </a:pPr>
            <a:r>
              <a:rPr lang="en-US" sz="1000" dirty="0">
                <a:solidFill>
                  <a:schemeClr val="bg1">
                    <a:lumMod val="95000"/>
                  </a:schemeClr>
                </a:solidFill>
              </a:rPr>
              <a:t>   </a:t>
            </a:r>
            <a:r>
              <a:rPr lang="en-US" sz="1000" b="1" dirty="0">
                <a:solidFill>
                  <a:schemeClr val="bg1">
                    <a:lumMod val="95000"/>
                  </a:schemeClr>
                </a:solidFill>
              </a:rPr>
              <a:t>- Subsidies and Incentives: </a:t>
            </a:r>
            <a:r>
              <a:rPr lang="en-US" sz="1000" dirty="0">
                <a:solidFill>
                  <a:schemeClr val="bg1">
                    <a:lumMod val="95000"/>
                  </a:schemeClr>
                </a:solidFill>
              </a:rPr>
              <a:t>Capital subsidies, concessional land rates, and electricity duty exemptions.</a:t>
            </a:r>
          </a:p>
          <a:p>
            <a:pPr>
              <a:lnSpc>
                <a:spcPct val="90000"/>
              </a:lnSpc>
              <a:spcAft>
                <a:spcPts val="600"/>
              </a:spcAft>
              <a:buFont typeface="Calibri" panose="020F0502020204030204" pitchFamily="34" charset="0"/>
            </a:pPr>
            <a:r>
              <a:rPr lang="en-US" sz="1000" dirty="0">
                <a:solidFill>
                  <a:schemeClr val="bg1">
                    <a:lumMod val="95000"/>
                  </a:schemeClr>
                </a:solidFill>
              </a:rPr>
              <a:t>   </a:t>
            </a:r>
            <a:r>
              <a:rPr lang="en-US" sz="1000" b="1" dirty="0">
                <a:solidFill>
                  <a:schemeClr val="bg1">
                    <a:lumMod val="95000"/>
                  </a:schemeClr>
                </a:solidFill>
              </a:rPr>
              <a:t>- Ease of Doing Business: </a:t>
            </a:r>
            <a:r>
              <a:rPr lang="en-US" sz="1000" dirty="0">
                <a:solidFill>
                  <a:schemeClr val="bg1">
                    <a:lumMod val="95000"/>
                  </a:schemeClr>
                </a:solidFill>
              </a:rPr>
              <a:t>Business-friendly environment with quick approvals.</a:t>
            </a:r>
          </a:p>
          <a:p>
            <a:pPr>
              <a:lnSpc>
                <a:spcPct val="90000"/>
              </a:lnSpc>
              <a:spcAft>
                <a:spcPts val="600"/>
              </a:spcAft>
              <a:buFont typeface="Calibri" panose="020F0502020204030204" pitchFamily="34" charset="0"/>
            </a:pPr>
            <a:r>
              <a:rPr lang="en-US" sz="1000" dirty="0">
                <a:solidFill>
                  <a:schemeClr val="bg1">
                    <a:lumMod val="95000"/>
                  </a:schemeClr>
                </a:solidFill>
              </a:rPr>
              <a:t>   </a:t>
            </a:r>
            <a:r>
              <a:rPr lang="en-US" sz="1000" b="1" dirty="0">
                <a:solidFill>
                  <a:schemeClr val="bg1">
                    <a:lumMod val="95000"/>
                  </a:schemeClr>
                </a:solidFill>
              </a:rPr>
              <a:t>- Infrastructure: </a:t>
            </a:r>
            <a:r>
              <a:rPr lang="en-US" sz="1000" dirty="0">
                <a:solidFill>
                  <a:schemeClr val="bg1">
                    <a:lumMod val="95000"/>
                  </a:schemeClr>
                </a:solidFill>
              </a:rPr>
              <a:t>Strong industrial infrastructure with a thriving automotive sector.</a:t>
            </a:r>
          </a:p>
          <a:p>
            <a:pPr>
              <a:lnSpc>
                <a:spcPct val="90000"/>
              </a:lnSpc>
              <a:spcAft>
                <a:spcPts val="600"/>
              </a:spcAft>
              <a:buFont typeface="Calibri" panose="020F0502020204030204" pitchFamily="34" charset="0"/>
            </a:pPr>
            <a:r>
              <a:rPr lang="en-US" sz="1000" dirty="0">
                <a:solidFill>
                  <a:schemeClr val="bg1">
                    <a:lumMod val="95000"/>
                  </a:schemeClr>
                </a:solidFill>
              </a:rPr>
              <a:t>   </a:t>
            </a:r>
            <a:r>
              <a:rPr lang="en-US" sz="1000" b="1" dirty="0">
                <a:solidFill>
                  <a:schemeClr val="bg1">
                    <a:lumMod val="95000"/>
                  </a:schemeClr>
                </a:solidFill>
              </a:rPr>
              <a:t>- Governance and Stability: </a:t>
            </a:r>
            <a:r>
              <a:rPr lang="en-US" sz="1000" dirty="0">
                <a:solidFill>
                  <a:schemeClr val="bg1">
                    <a:lumMod val="95000"/>
                  </a:schemeClr>
                </a:solidFill>
              </a:rPr>
              <a:t>Stable governance with proactive industrial policies.</a:t>
            </a:r>
          </a:p>
          <a:p>
            <a:pPr>
              <a:lnSpc>
                <a:spcPct val="90000"/>
              </a:lnSpc>
              <a:spcAft>
                <a:spcPts val="600"/>
              </a:spcAft>
              <a:buFont typeface="Calibri" panose="020F0502020204030204" pitchFamily="34" charset="0"/>
            </a:pPr>
            <a:r>
              <a:rPr lang="en-US" sz="1000" b="1" dirty="0">
                <a:solidFill>
                  <a:srgbClr val="BF9988"/>
                </a:solidFill>
              </a:rPr>
              <a:t>3. Tamil Nadu</a:t>
            </a:r>
          </a:p>
          <a:p>
            <a:pPr>
              <a:lnSpc>
                <a:spcPct val="90000"/>
              </a:lnSpc>
              <a:spcAft>
                <a:spcPts val="600"/>
              </a:spcAft>
              <a:buFont typeface="Calibri" panose="020F0502020204030204" pitchFamily="34" charset="0"/>
            </a:pPr>
            <a:r>
              <a:rPr lang="en-US" sz="1000" dirty="0">
                <a:solidFill>
                  <a:schemeClr val="bg1">
                    <a:lumMod val="95000"/>
                  </a:schemeClr>
                </a:solidFill>
              </a:rPr>
              <a:t>   </a:t>
            </a:r>
            <a:r>
              <a:rPr lang="en-US" sz="1000" b="1" dirty="0">
                <a:solidFill>
                  <a:schemeClr val="bg1">
                    <a:lumMod val="95000"/>
                  </a:schemeClr>
                </a:solidFill>
              </a:rPr>
              <a:t>- Subsidies and Incentives: </a:t>
            </a:r>
            <a:r>
              <a:rPr lang="en-US" sz="1000" dirty="0">
                <a:solidFill>
                  <a:schemeClr val="bg1">
                    <a:lumMod val="95000"/>
                  </a:schemeClr>
                </a:solidFill>
              </a:rPr>
              <a:t>Capital subsidies, tax exemptions, and power tariff subsidies.</a:t>
            </a:r>
          </a:p>
          <a:p>
            <a:pPr>
              <a:lnSpc>
                <a:spcPct val="90000"/>
              </a:lnSpc>
              <a:spcAft>
                <a:spcPts val="600"/>
              </a:spcAft>
              <a:buFont typeface="Calibri" panose="020F0502020204030204" pitchFamily="34" charset="0"/>
            </a:pPr>
            <a:r>
              <a:rPr lang="en-US" sz="1000" dirty="0">
                <a:solidFill>
                  <a:schemeClr val="bg1">
                    <a:lumMod val="95000"/>
                  </a:schemeClr>
                </a:solidFill>
              </a:rPr>
              <a:t>   </a:t>
            </a:r>
            <a:r>
              <a:rPr lang="en-US" sz="1000" b="1" dirty="0">
                <a:solidFill>
                  <a:schemeClr val="bg1">
                    <a:lumMod val="95000"/>
                  </a:schemeClr>
                </a:solidFill>
              </a:rPr>
              <a:t>- Ease of Doing Business: </a:t>
            </a:r>
            <a:r>
              <a:rPr lang="en-US" sz="1000" dirty="0">
                <a:solidFill>
                  <a:schemeClr val="bg1">
                    <a:lumMod val="95000"/>
                  </a:schemeClr>
                </a:solidFill>
              </a:rPr>
              <a:t>High ranking with investor-friendly policies.</a:t>
            </a:r>
          </a:p>
          <a:p>
            <a:pPr>
              <a:lnSpc>
                <a:spcPct val="90000"/>
              </a:lnSpc>
              <a:spcAft>
                <a:spcPts val="600"/>
              </a:spcAft>
              <a:buFont typeface="Calibri" panose="020F0502020204030204" pitchFamily="34" charset="0"/>
            </a:pPr>
            <a:r>
              <a:rPr lang="en-US" sz="1000" dirty="0">
                <a:solidFill>
                  <a:schemeClr val="bg1">
                    <a:lumMod val="95000"/>
                  </a:schemeClr>
                </a:solidFill>
              </a:rPr>
              <a:t>   </a:t>
            </a:r>
            <a:r>
              <a:rPr lang="en-US" sz="1000" b="1" dirty="0">
                <a:solidFill>
                  <a:schemeClr val="bg1">
                    <a:lumMod val="95000"/>
                  </a:schemeClr>
                </a:solidFill>
              </a:rPr>
              <a:t>- Infrastructure: </a:t>
            </a:r>
            <a:r>
              <a:rPr lang="en-US" sz="1000" dirty="0">
                <a:solidFill>
                  <a:schemeClr val="bg1">
                    <a:lumMod val="95000"/>
                  </a:schemeClr>
                </a:solidFill>
              </a:rPr>
              <a:t>Established automotive base, skilled labor, and good connectivity.</a:t>
            </a:r>
          </a:p>
          <a:p>
            <a:pPr>
              <a:lnSpc>
                <a:spcPct val="90000"/>
              </a:lnSpc>
              <a:spcAft>
                <a:spcPts val="600"/>
              </a:spcAft>
              <a:buFont typeface="Calibri" panose="020F0502020204030204" pitchFamily="34" charset="0"/>
            </a:pPr>
            <a:r>
              <a:rPr lang="en-US" sz="1000" dirty="0">
                <a:solidFill>
                  <a:schemeClr val="bg1">
                    <a:lumMod val="95000"/>
                  </a:schemeClr>
                </a:solidFill>
              </a:rPr>
              <a:t>   </a:t>
            </a:r>
            <a:r>
              <a:rPr lang="en-US" sz="1000" b="1" dirty="0">
                <a:solidFill>
                  <a:schemeClr val="bg1">
                    <a:lumMod val="95000"/>
                  </a:schemeClr>
                </a:solidFill>
              </a:rPr>
              <a:t>- Governance and Stability: </a:t>
            </a:r>
            <a:r>
              <a:rPr lang="en-US" sz="1000" dirty="0">
                <a:solidFill>
                  <a:schemeClr val="bg1">
                    <a:lumMod val="95000"/>
                  </a:schemeClr>
                </a:solidFill>
              </a:rPr>
              <a:t>Consistent governance supporting industrial development.</a:t>
            </a:r>
          </a:p>
          <a:p>
            <a:pPr>
              <a:lnSpc>
                <a:spcPct val="90000"/>
              </a:lnSpc>
              <a:spcAft>
                <a:spcPts val="600"/>
              </a:spcAft>
              <a:buFont typeface="Calibri" panose="020F0502020204030204" pitchFamily="34" charset="0"/>
            </a:pPr>
            <a:endParaRPr lang="en-US" sz="1000" dirty="0">
              <a:solidFill>
                <a:schemeClr val="bg1">
                  <a:lumMod val="95000"/>
                </a:schemeClr>
              </a:solidFill>
            </a:endParaRPr>
          </a:p>
          <a:p>
            <a:pPr>
              <a:lnSpc>
                <a:spcPct val="90000"/>
              </a:lnSpc>
              <a:spcAft>
                <a:spcPts val="600"/>
              </a:spcAft>
              <a:buFont typeface="Calibri" panose="020F0502020204030204" pitchFamily="34" charset="0"/>
            </a:pPr>
            <a:r>
              <a:rPr lang="en-US" sz="1000" dirty="0">
                <a:solidFill>
                  <a:schemeClr val="bg1">
                    <a:lumMod val="95000"/>
                  </a:schemeClr>
                </a:solidFill>
              </a:rPr>
              <a:t> </a:t>
            </a:r>
            <a:r>
              <a:rPr lang="en-US" sz="1000" b="1" dirty="0">
                <a:solidFill>
                  <a:schemeClr val="bg1">
                    <a:lumMod val="95000"/>
                  </a:schemeClr>
                </a:solidFill>
              </a:rPr>
              <a:t>Recommended State: </a:t>
            </a:r>
            <a:r>
              <a:rPr lang="en-US" sz="1000" b="1" dirty="0">
                <a:solidFill>
                  <a:srgbClr val="BF9988"/>
                </a:solidFill>
              </a:rPr>
              <a:t>Gujarat</a:t>
            </a:r>
          </a:p>
          <a:p>
            <a:pPr>
              <a:lnSpc>
                <a:spcPct val="90000"/>
              </a:lnSpc>
              <a:spcAft>
                <a:spcPts val="600"/>
              </a:spcAft>
              <a:buFont typeface="Calibri" panose="020F0502020204030204" pitchFamily="34" charset="0"/>
            </a:pPr>
            <a:r>
              <a:rPr lang="en-US" sz="1000" b="1" dirty="0">
                <a:solidFill>
                  <a:srgbClr val="BF9988"/>
                </a:solidFill>
              </a:rPr>
              <a:t>Gujarat </a:t>
            </a:r>
            <a:r>
              <a:rPr lang="en-US" sz="1000" dirty="0">
                <a:solidFill>
                  <a:srgbClr val="BF9988"/>
                </a:solidFill>
              </a:rPr>
              <a:t>emerges as the ideal choice for AtliQ Motors due to its proactive policies, strong automotive ecosystem, and government support, making it a favorable destination for setting up an EV manufacturing unit.</a:t>
            </a:r>
          </a:p>
        </p:txBody>
      </p:sp>
      <p:sp>
        <p:nvSpPr>
          <p:cNvPr id="91" name="Rectangle 90">
            <a:extLst>
              <a:ext uri="{FF2B5EF4-FFF2-40B4-BE49-F238E27FC236}">
                <a16:creationId xmlns:a16="http://schemas.microsoft.com/office/drawing/2014/main" id="{0B2EDFE5-9478-4774-9D3D-FEC7DC708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10" name="Camera 9">
            <a:extLst>
              <a:ext uri="{FF2B5EF4-FFF2-40B4-BE49-F238E27FC236}">
                <a16:creationId xmlns:a16="http://schemas.microsoft.com/office/drawing/2014/main" id="{26679D50-D5E5-561C-49D7-B210B0DCF72B}"/>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0" y="5692383"/>
            <a:ext cx="1165617" cy="1165617"/>
          </a:xfrm>
          <a:prstGeom prst="ellipse">
            <a:avLst/>
          </a:prstGeom>
        </p:spPr>
      </p:pic>
    </p:spTree>
    <p:extLst>
      <p:ext uri="{BB962C8B-B14F-4D97-AF65-F5344CB8AC3E}">
        <p14:creationId xmlns:p14="http://schemas.microsoft.com/office/powerpoint/2010/main" val="159524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EEA08-CE52-7202-0E1A-558F125B80F5}"/>
              </a:ext>
            </a:extLst>
          </p:cNvPr>
          <p:cNvSpPr>
            <a:spLocks noGrp="1"/>
          </p:cNvSpPr>
          <p:nvPr>
            <p:ph type="title"/>
          </p:nvPr>
        </p:nvSpPr>
        <p:spPr>
          <a:xfrm>
            <a:off x="1036320" y="286603"/>
            <a:ext cx="10058400" cy="1450757"/>
          </a:xfrm>
        </p:spPr>
        <p:txBody>
          <a:bodyPr vert="horz" lIns="91440" tIns="45720" rIns="91440" bIns="45720" rtlCol="0" anchor="b">
            <a:normAutofit/>
          </a:bodyPr>
          <a:lstStyle/>
          <a:p>
            <a:r>
              <a:rPr lang="en-US" sz="4800" dirty="0">
                <a:solidFill>
                  <a:schemeClr val="bg1">
                    <a:lumMod val="95000"/>
                  </a:schemeClr>
                </a:solidFill>
              </a:rPr>
              <a:t>Q6. Your top 3 recommendations for AtliQ Motors. </a:t>
            </a:r>
          </a:p>
        </p:txBody>
      </p:sp>
      <p:cxnSp>
        <p:nvCxnSpPr>
          <p:cNvPr id="91" name="Straight Connector 90">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6573" y="1895846"/>
            <a:ext cx="9784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72BD5422-8057-C3DD-E466-17D1150194DD}"/>
              </a:ext>
            </a:extLst>
          </p:cNvPr>
          <p:cNvSpPr>
            <a:spLocks noChangeArrowheads="1"/>
          </p:cNvSpPr>
          <p:nvPr/>
        </p:nvSpPr>
        <p:spPr bwMode="auto">
          <a:xfrm>
            <a:off x="1106573" y="2108201"/>
            <a:ext cx="10281863" cy="413410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45720" rIns="0" bIns="45720" numCol="1" rtlCol="0" anchorCtr="0" compatLnSpc="1">
            <a:prstTxWarp prst="textNoShape">
              <a:avLst/>
            </a:prstTxWarp>
            <a:noAutofit/>
          </a:bodyPr>
          <a:lstStyle/>
          <a:p>
            <a:pPr marL="0" marR="0" lvl="0" indent="0" fontAlgn="base">
              <a:lnSpc>
                <a:spcPct val="90000"/>
              </a:lnSpc>
              <a:spcBef>
                <a:spcPct val="0"/>
              </a:spcBef>
              <a:spcAft>
                <a:spcPts val="600"/>
              </a:spcAft>
              <a:buClrTx/>
              <a:buSzTx/>
              <a:buFont typeface="Calibri" panose="020F0502020204030204" pitchFamily="34" charset="0"/>
              <a:buChar char="•"/>
              <a:tabLst/>
            </a:pPr>
            <a:r>
              <a:rPr kumimoji="0" lang="en-US" altLang="en-US" sz="1100" b="1" i="0" u="none" strike="noStrike" cap="none" normalizeH="0" baseline="0" dirty="0">
                <a:ln>
                  <a:noFill/>
                </a:ln>
                <a:solidFill>
                  <a:srgbClr val="BF9988"/>
                </a:solidFill>
                <a:effectLst/>
              </a:rPr>
              <a:t>Expand in High-Growth States:</a:t>
            </a:r>
            <a:endParaRPr kumimoji="0" lang="en-US" altLang="en-US" sz="1100" b="0" i="0" u="none" strike="noStrike" cap="none" normalizeH="0" baseline="0" dirty="0">
              <a:ln>
                <a:noFill/>
              </a:ln>
              <a:solidFill>
                <a:srgbClr val="BF9988"/>
              </a:solidFill>
              <a:effectLst/>
            </a:endParaRPr>
          </a:p>
          <a:p>
            <a:pPr lvl="1" fontAlgn="base">
              <a:lnSpc>
                <a:spcPct val="90000"/>
              </a:lnSpc>
              <a:spcBef>
                <a:spcPct val="0"/>
              </a:spcBef>
              <a:spcAft>
                <a:spcPts val="600"/>
              </a:spcAft>
              <a:buFont typeface="Calibri" panose="020F0502020204030204" pitchFamily="34" charset="0"/>
              <a:buChar char="•"/>
            </a:pPr>
            <a:r>
              <a:rPr kumimoji="0" lang="en-US" altLang="en-US" sz="1100" b="1" i="0" u="none" strike="noStrike" cap="none" normalizeH="0" baseline="0" dirty="0">
                <a:ln>
                  <a:noFill/>
                </a:ln>
                <a:solidFill>
                  <a:srgbClr val="BF9988"/>
                </a:solidFill>
                <a:effectLst/>
              </a:rPr>
              <a:t>Karnataka, Kerala, and Goa</a:t>
            </a:r>
            <a:r>
              <a:rPr kumimoji="0" lang="en-US" altLang="en-US" sz="1100" b="0" i="0" u="none" strike="noStrike" cap="none" normalizeH="0" baseline="0" dirty="0">
                <a:ln>
                  <a:noFill/>
                </a:ln>
                <a:solidFill>
                  <a:srgbClr val="BF9988"/>
                </a:solidFill>
                <a:effectLst/>
              </a:rPr>
              <a:t>: </a:t>
            </a:r>
            <a:r>
              <a:rPr kumimoji="0" lang="en-US" altLang="en-US" sz="1100" b="0" i="0" u="none" strike="noStrike" cap="none" normalizeH="0" baseline="0" dirty="0">
                <a:ln>
                  <a:noFill/>
                </a:ln>
                <a:solidFill>
                  <a:schemeClr val="bg1">
                    <a:lumMod val="95000"/>
                  </a:schemeClr>
                </a:solidFill>
                <a:effectLst/>
              </a:rPr>
              <a:t>These states show the highest EV penetration rates and significant sales growth. AtliQ Motors should prioritize expanding its manufacturing units and distribution networks in these regions to tap into the growing demand.</a:t>
            </a:r>
          </a:p>
          <a:p>
            <a:pPr lvl="1" fontAlgn="base">
              <a:lnSpc>
                <a:spcPct val="90000"/>
              </a:lnSpc>
              <a:spcBef>
                <a:spcPct val="0"/>
              </a:spcBef>
              <a:spcAft>
                <a:spcPts val="600"/>
              </a:spcAft>
              <a:buFont typeface="Calibri" panose="020F0502020204030204" pitchFamily="34" charset="0"/>
              <a:buChar char="•"/>
            </a:pPr>
            <a:r>
              <a:rPr kumimoji="0" lang="en-US" altLang="en-US" sz="1100" b="1" i="0" u="none" strike="noStrike" cap="none" normalizeH="0" baseline="0" dirty="0">
                <a:ln>
                  <a:noFill/>
                </a:ln>
                <a:solidFill>
                  <a:srgbClr val="BF9988"/>
                </a:solidFill>
                <a:effectLst/>
              </a:rPr>
              <a:t>Leverage Government Incentives</a:t>
            </a:r>
            <a:r>
              <a:rPr kumimoji="0" lang="en-US" altLang="en-US" sz="1100" b="0" i="0" u="none" strike="noStrike" cap="none" normalizeH="0" baseline="0" dirty="0">
                <a:ln>
                  <a:noFill/>
                </a:ln>
                <a:solidFill>
                  <a:srgbClr val="BF9988"/>
                </a:solidFill>
                <a:effectLst/>
              </a:rPr>
              <a:t>: </a:t>
            </a:r>
            <a:r>
              <a:rPr kumimoji="0" lang="en-US" altLang="en-US" sz="1100" b="0" i="0" u="none" strike="noStrike" cap="none" normalizeH="0" baseline="0" dirty="0">
                <a:ln>
                  <a:noFill/>
                </a:ln>
                <a:solidFill>
                  <a:schemeClr val="bg1">
                    <a:lumMod val="95000"/>
                  </a:schemeClr>
                </a:solidFill>
                <a:effectLst/>
              </a:rPr>
              <a:t>States like Gujarat and Tamil Nadu offer attractive subsidies, including capital investments, tax exemptions, and reduced land rates. Establishing production facilities in these states will reduce costs and enhance profitability, making it easier for AtliQ Motors to scale operations.</a:t>
            </a:r>
          </a:p>
          <a:p>
            <a:pPr marL="0" marR="0" lvl="0" indent="0" fontAlgn="base">
              <a:lnSpc>
                <a:spcPct val="90000"/>
              </a:lnSpc>
              <a:spcBef>
                <a:spcPct val="0"/>
              </a:spcBef>
              <a:spcAft>
                <a:spcPts val="600"/>
              </a:spcAft>
              <a:buClrTx/>
              <a:buSzTx/>
              <a:buFont typeface="Calibri" panose="020F0502020204030204" pitchFamily="34" charset="0"/>
              <a:buChar char="•"/>
              <a:tabLst/>
            </a:pPr>
            <a:r>
              <a:rPr kumimoji="0" lang="en-US" altLang="en-US" sz="1100" b="1" i="0" u="none" strike="noStrike" cap="none" normalizeH="0" baseline="0" dirty="0">
                <a:ln>
                  <a:noFill/>
                </a:ln>
                <a:solidFill>
                  <a:srgbClr val="BF9988"/>
                </a:solidFill>
                <a:effectLst/>
              </a:rPr>
              <a:t>Strengthen Partnerships:</a:t>
            </a:r>
            <a:endParaRPr kumimoji="0" lang="en-US" altLang="en-US" sz="1100" b="0" i="0" u="none" strike="noStrike" cap="none" normalizeH="0" baseline="0" dirty="0">
              <a:ln>
                <a:noFill/>
              </a:ln>
              <a:solidFill>
                <a:srgbClr val="BF9988"/>
              </a:solidFill>
              <a:effectLst/>
            </a:endParaRPr>
          </a:p>
          <a:p>
            <a:pPr lvl="1" fontAlgn="base">
              <a:lnSpc>
                <a:spcPct val="90000"/>
              </a:lnSpc>
              <a:spcBef>
                <a:spcPct val="0"/>
              </a:spcBef>
              <a:spcAft>
                <a:spcPts val="600"/>
              </a:spcAft>
              <a:buFont typeface="Calibri" panose="020F0502020204030204" pitchFamily="34" charset="0"/>
              <a:buChar char="•"/>
            </a:pPr>
            <a:r>
              <a:rPr kumimoji="0" lang="en-US" altLang="en-US" sz="1100" b="1" i="0" u="none" strike="noStrike" cap="none" normalizeH="0" baseline="0" dirty="0">
                <a:ln>
                  <a:noFill/>
                </a:ln>
                <a:solidFill>
                  <a:srgbClr val="BF9988"/>
                </a:solidFill>
                <a:effectLst/>
              </a:rPr>
              <a:t>Collaborate with Leading EV Makers</a:t>
            </a:r>
            <a:r>
              <a:rPr kumimoji="0" lang="en-US" altLang="en-US" sz="1100" b="0" i="0" u="none" strike="noStrike" cap="none" normalizeH="0" baseline="0" dirty="0">
                <a:ln>
                  <a:noFill/>
                </a:ln>
                <a:solidFill>
                  <a:srgbClr val="BF9988"/>
                </a:solidFill>
                <a:effectLst/>
              </a:rPr>
              <a:t>: </a:t>
            </a:r>
            <a:r>
              <a:rPr kumimoji="0" lang="en-US" altLang="en-US" sz="1100" b="0" i="0" u="none" strike="noStrike" cap="none" normalizeH="0" baseline="0" dirty="0">
                <a:ln>
                  <a:noFill/>
                </a:ln>
                <a:solidFill>
                  <a:schemeClr val="bg1">
                    <a:lumMod val="95000"/>
                  </a:schemeClr>
                </a:solidFill>
                <a:effectLst/>
              </a:rPr>
              <a:t>Partnering with top performers like OLA ELECTRIC, TVS, Tata Motors, and Mahindra &amp; Mahindra can help AtliQ Motors enhance its product offerings and access a larger customer base. These collaborations could also lead to shared resources in areas like supply chain management and marketing.</a:t>
            </a:r>
          </a:p>
          <a:p>
            <a:pPr lvl="1" fontAlgn="base">
              <a:lnSpc>
                <a:spcPct val="90000"/>
              </a:lnSpc>
              <a:spcBef>
                <a:spcPct val="0"/>
              </a:spcBef>
              <a:spcAft>
                <a:spcPts val="600"/>
              </a:spcAft>
              <a:buFont typeface="Calibri" panose="020F0502020204030204" pitchFamily="34" charset="0"/>
              <a:buChar char="•"/>
            </a:pPr>
            <a:r>
              <a:rPr kumimoji="0" lang="en-US" altLang="en-US" sz="1100" b="1" i="0" u="none" strike="noStrike" cap="none" normalizeH="0" baseline="0" dirty="0">
                <a:ln>
                  <a:noFill/>
                </a:ln>
                <a:solidFill>
                  <a:srgbClr val="BF9988"/>
                </a:solidFill>
                <a:effectLst/>
              </a:rPr>
              <a:t>Invest in R&amp;D</a:t>
            </a:r>
            <a:r>
              <a:rPr kumimoji="0" lang="en-US" altLang="en-US" sz="1100" b="0" i="0" u="none" strike="noStrike" cap="none" normalizeH="0" baseline="0" dirty="0">
                <a:ln>
                  <a:noFill/>
                </a:ln>
                <a:solidFill>
                  <a:srgbClr val="BF9988"/>
                </a:solidFill>
                <a:effectLst/>
              </a:rPr>
              <a:t>: </a:t>
            </a:r>
            <a:r>
              <a:rPr kumimoji="0" lang="en-US" altLang="en-US" sz="1100" b="0" i="0" u="none" strike="noStrike" cap="none" normalizeH="0" baseline="0" dirty="0">
                <a:ln>
                  <a:noFill/>
                </a:ln>
                <a:solidFill>
                  <a:schemeClr val="bg1">
                    <a:lumMod val="95000"/>
                  </a:schemeClr>
                </a:solidFill>
                <a:effectLst/>
              </a:rPr>
              <a:t>To maintain a competitive edge, AtliQ Motors should focus on innovation, particularly in battery technology, vehicle efficiency, and cost reduction. Joint R&amp;D initiatives with established EV makers can accelerate the development of cutting-edge technologies, making AtliQ Motors a leader in the EV market.</a:t>
            </a:r>
          </a:p>
          <a:p>
            <a:pPr marL="0" marR="0" lvl="0" indent="0" fontAlgn="base">
              <a:lnSpc>
                <a:spcPct val="90000"/>
              </a:lnSpc>
              <a:spcBef>
                <a:spcPct val="0"/>
              </a:spcBef>
              <a:spcAft>
                <a:spcPts val="600"/>
              </a:spcAft>
              <a:buClrTx/>
              <a:buSzTx/>
              <a:buFont typeface="Calibri" panose="020F0502020204030204" pitchFamily="34" charset="0"/>
              <a:buChar char="•"/>
              <a:tabLst/>
            </a:pPr>
            <a:r>
              <a:rPr kumimoji="0" lang="en-US" altLang="en-US" sz="1100" b="1" i="0" u="none" strike="noStrike" cap="none" normalizeH="0" baseline="0" dirty="0">
                <a:ln>
                  <a:noFill/>
                </a:ln>
                <a:solidFill>
                  <a:srgbClr val="BF9988"/>
                </a:solidFill>
                <a:effectLst/>
              </a:rPr>
              <a:t>Focus on Long-Term Growth:</a:t>
            </a:r>
            <a:endParaRPr kumimoji="0" lang="en-US" altLang="en-US" sz="1100" b="0" i="0" u="none" strike="noStrike" cap="none" normalizeH="0" baseline="0" dirty="0">
              <a:ln>
                <a:noFill/>
              </a:ln>
              <a:solidFill>
                <a:srgbClr val="BF9988"/>
              </a:solidFill>
              <a:effectLst/>
            </a:endParaRPr>
          </a:p>
          <a:p>
            <a:pPr lvl="1" fontAlgn="base">
              <a:lnSpc>
                <a:spcPct val="90000"/>
              </a:lnSpc>
              <a:spcBef>
                <a:spcPct val="0"/>
              </a:spcBef>
              <a:spcAft>
                <a:spcPts val="600"/>
              </a:spcAft>
              <a:buFont typeface="Calibri" panose="020F0502020204030204" pitchFamily="34" charset="0"/>
              <a:buChar char="•"/>
            </a:pPr>
            <a:r>
              <a:rPr kumimoji="0" lang="en-US" altLang="en-US" sz="1100" b="1" i="0" u="none" strike="noStrike" cap="none" normalizeH="0" baseline="0" dirty="0">
                <a:ln>
                  <a:noFill/>
                </a:ln>
                <a:solidFill>
                  <a:srgbClr val="BF9988"/>
                </a:solidFill>
                <a:effectLst/>
              </a:rPr>
              <a:t>Target High-Sales Regions by 2030</a:t>
            </a:r>
            <a:r>
              <a:rPr kumimoji="0" lang="en-US" altLang="en-US" sz="1100" b="0" i="0" u="none" strike="noStrike" cap="none" normalizeH="0" baseline="0" dirty="0">
                <a:ln>
                  <a:noFill/>
                </a:ln>
                <a:solidFill>
                  <a:srgbClr val="BF9988"/>
                </a:solidFill>
                <a:effectLst/>
              </a:rPr>
              <a:t>: </a:t>
            </a:r>
            <a:r>
              <a:rPr kumimoji="0" lang="en-US" altLang="en-US" sz="1100" b="0" i="0" u="none" strike="noStrike" cap="none" normalizeH="0" baseline="0" dirty="0">
                <a:ln>
                  <a:noFill/>
                </a:ln>
                <a:solidFill>
                  <a:schemeClr val="bg1">
                    <a:lumMod val="95000"/>
                  </a:schemeClr>
                </a:solidFill>
                <a:effectLst/>
              </a:rPr>
              <a:t>With states like Kerala and Maharashtra projected to have the highest EV sales by 2030, AtliQ Motors should prioritize these regions for future market expansion. This includes investing in charging infrastructure, localized marketing campaigns, and establishing strong dealer networks.</a:t>
            </a:r>
          </a:p>
          <a:p>
            <a:pPr lvl="1" fontAlgn="base">
              <a:lnSpc>
                <a:spcPct val="90000"/>
              </a:lnSpc>
              <a:spcBef>
                <a:spcPct val="0"/>
              </a:spcBef>
              <a:spcAft>
                <a:spcPts val="600"/>
              </a:spcAft>
              <a:buFont typeface="Calibri" panose="020F0502020204030204" pitchFamily="34" charset="0"/>
              <a:buChar char="•"/>
            </a:pPr>
            <a:r>
              <a:rPr kumimoji="0" lang="en-US" altLang="en-US" sz="1100" b="1" i="0" u="none" strike="noStrike" cap="none" normalizeH="0" baseline="0" dirty="0">
                <a:ln>
                  <a:noFill/>
                </a:ln>
                <a:solidFill>
                  <a:srgbClr val="BF9988"/>
                </a:solidFill>
                <a:effectLst/>
              </a:rPr>
              <a:t>Capitalize on the Booming Market</a:t>
            </a:r>
            <a:r>
              <a:rPr kumimoji="0" lang="en-US" altLang="en-US" sz="1100" b="0" i="0" u="none" strike="noStrike" cap="none" normalizeH="0" baseline="0" dirty="0">
                <a:ln>
                  <a:noFill/>
                </a:ln>
                <a:solidFill>
                  <a:srgbClr val="BF9988"/>
                </a:solidFill>
                <a:effectLst/>
              </a:rPr>
              <a:t>: </a:t>
            </a:r>
            <a:r>
              <a:rPr kumimoji="0" lang="en-US" altLang="en-US" sz="1100" b="0" i="0" u="none" strike="noStrike" cap="none" normalizeH="0" baseline="0" dirty="0">
                <a:ln>
                  <a:noFill/>
                </a:ln>
                <a:solidFill>
                  <a:schemeClr val="bg1">
                    <a:lumMod val="95000"/>
                  </a:schemeClr>
                </a:solidFill>
                <a:effectLst/>
              </a:rPr>
              <a:t>The EV market in India has seen tremendous growth, with a 324.92% increase in revenue from 2022 to 2024. However, the growth rate is expected to stabilize, so AtliQ Motors should focus on sustainable strategies, such as improving customer retention, diversifying product lines, and exploring new business models like EV financing, leasing, or subscription services to maintain momentum.</a:t>
            </a:r>
          </a:p>
          <a:p>
            <a:pPr marL="0" marR="0" lvl="0" indent="0" fontAlgn="base">
              <a:lnSpc>
                <a:spcPct val="90000"/>
              </a:lnSpc>
              <a:spcBef>
                <a:spcPct val="0"/>
              </a:spcBef>
              <a:spcAft>
                <a:spcPts val="600"/>
              </a:spcAft>
              <a:buClrTx/>
              <a:buSzTx/>
              <a:buFont typeface="Calibri" panose="020F0502020204030204" pitchFamily="34" charset="0"/>
              <a:buNone/>
              <a:tabLst/>
            </a:pPr>
            <a:endParaRPr kumimoji="0" lang="en-US" altLang="en-US" sz="1000" b="0" i="0" u="none" strike="noStrike" cap="none" normalizeH="0" baseline="0" dirty="0">
              <a:ln>
                <a:noFill/>
              </a:ln>
              <a:solidFill>
                <a:schemeClr val="bg1">
                  <a:lumMod val="95000"/>
                </a:schemeClr>
              </a:solidFill>
              <a:effectLst/>
            </a:endParaRPr>
          </a:p>
        </p:txBody>
      </p:sp>
      <p:sp>
        <p:nvSpPr>
          <p:cNvPr id="93" name="Rectangle 92">
            <a:extLst>
              <a:ext uri="{FF2B5EF4-FFF2-40B4-BE49-F238E27FC236}">
                <a16:creationId xmlns:a16="http://schemas.microsoft.com/office/drawing/2014/main" id="{0B2EDFE5-9478-4774-9D3D-FEC7DC708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9" name="Camera 8">
            <a:extLst>
              <a:ext uri="{FF2B5EF4-FFF2-40B4-BE49-F238E27FC236}">
                <a16:creationId xmlns:a16="http://schemas.microsoft.com/office/drawing/2014/main" id="{0E4A9248-9C11-3110-235F-1E46FD78341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60961" y="5524361"/>
            <a:ext cx="1165617" cy="1165617"/>
          </a:xfrm>
          <a:prstGeom prst="ellipse">
            <a:avLst/>
          </a:prstGeom>
        </p:spPr>
      </p:pic>
    </p:spTree>
    <p:extLst>
      <p:ext uri="{BB962C8B-B14F-4D97-AF65-F5344CB8AC3E}">
        <p14:creationId xmlns:p14="http://schemas.microsoft.com/office/powerpoint/2010/main" val="386951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1000"/>
                                        <p:tgtEl>
                                          <p:spTgt spid="4">
                                            <p:txEl>
                                              <p:pRg st="1" end="1"/>
                                            </p:txEl>
                                          </p:spTgt>
                                        </p:tgtEl>
                                      </p:cBhvr>
                                    </p:animEffect>
                                    <p:anim calcmode="lin" valueType="num">
                                      <p:cBhvr>
                                        <p:cTn id="14"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1000"/>
                                        <p:tgtEl>
                                          <p:spTgt spid="4">
                                            <p:txEl>
                                              <p:pRg st="3" end="3"/>
                                            </p:txEl>
                                          </p:spTgt>
                                        </p:tgtEl>
                                      </p:cBhvr>
                                    </p:animEffect>
                                    <p:anim calcmode="lin" valueType="num">
                                      <p:cBhvr>
                                        <p:cTn id="2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1000"/>
                                        <p:tgtEl>
                                          <p:spTgt spid="4">
                                            <p:txEl>
                                              <p:pRg st="4" end="4"/>
                                            </p:txEl>
                                          </p:spTgt>
                                        </p:tgtEl>
                                      </p:cBhvr>
                                    </p:animEffect>
                                    <p:anim calcmode="lin" valueType="num">
                                      <p:cBhvr>
                                        <p:cTn id="3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1000"/>
                                        <p:tgtEl>
                                          <p:spTgt spid="4">
                                            <p:txEl>
                                              <p:pRg st="5" end="5"/>
                                            </p:txEl>
                                          </p:spTgt>
                                        </p:tgtEl>
                                      </p:cBhvr>
                                    </p:animEffect>
                                    <p:anim calcmode="lin" valueType="num">
                                      <p:cBhvr>
                                        <p:cTn id="3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fade">
                                      <p:cBhvr>
                                        <p:cTn id="43" dur="1000"/>
                                        <p:tgtEl>
                                          <p:spTgt spid="4">
                                            <p:txEl>
                                              <p:pRg st="6" end="6"/>
                                            </p:txEl>
                                          </p:spTgt>
                                        </p:tgtEl>
                                      </p:cBhvr>
                                    </p:animEffect>
                                    <p:anim calcmode="lin" valueType="num">
                                      <p:cBhvr>
                                        <p:cTn id="44"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Effect transition="in" filter="fade">
                                      <p:cBhvr>
                                        <p:cTn id="49" dur="1000"/>
                                        <p:tgtEl>
                                          <p:spTgt spid="4">
                                            <p:txEl>
                                              <p:pRg st="7" end="7"/>
                                            </p:txEl>
                                          </p:spTgt>
                                        </p:tgtEl>
                                      </p:cBhvr>
                                    </p:animEffect>
                                    <p:anim calcmode="lin" valueType="num">
                                      <p:cBhvr>
                                        <p:cTn id="50"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Effect transition="in" filter="fade">
                                      <p:cBhvr>
                                        <p:cTn id="55" dur="1000"/>
                                        <p:tgtEl>
                                          <p:spTgt spid="4">
                                            <p:txEl>
                                              <p:pRg st="8" end="8"/>
                                            </p:txEl>
                                          </p:spTgt>
                                        </p:tgtEl>
                                      </p:cBhvr>
                                    </p:animEffect>
                                    <p:anim calcmode="lin" valueType="num">
                                      <p:cBhvr>
                                        <p:cTn id="56"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747353-BEE2-5F3E-5E48-2AA2D4B2C57B}"/>
              </a:ext>
            </a:extLst>
          </p:cNvPr>
          <p:cNvSpPr>
            <a:spLocks noGrp="1"/>
          </p:cNvSpPr>
          <p:nvPr>
            <p:ph type="title"/>
          </p:nvPr>
        </p:nvSpPr>
        <p:spPr>
          <a:xfrm>
            <a:off x="643468" y="643467"/>
            <a:ext cx="3073550" cy="5126203"/>
          </a:xfrm>
        </p:spPr>
        <p:txBody>
          <a:bodyPr anchor="ctr">
            <a:normAutofit/>
          </a:bodyPr>
          <a:lstStyle/>
          <a:p>
            <a:pPr algn="r"/>
            <a:r>
              <a:rPr lang="en-IN" dirty="0">
                <a:solidFill>
                  <a:schemeClr val="bg1">
                    <a:lumMod val="95000"/>
                  </a:schemeClr>
                </a:solidFill>
              </a:rPr>
              <a:t>Dashboard Summary</a:t>
            </a:r>
          </a:p>
        </p:txBody>
      </p:sp>
      <p:cxnSp>
        <p:nvCxnSpPr>
          <p:cNvPr id="10" name="Straight Connector 9">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2"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617FDCA-9479-E6F2-DBDA-AD48A67B681B}"/>
              </a:ext>
            </a:extLst>
          </p:cNvPr>
          <p:cNvSpPr>
            <a:spLocks noGrp="1"/>
          </p:cNvSpPr>
          <p:nvPr>
            <p:ph idx="1"/>
          </p:nvPr>
        </p:nvSpPr>
        <p:spPr>
          <a:xfrm>
            <a:off x="4367087" y="1110069"/>
            <a:ext cx="6791894" cy="5147973"/>
          </a:xfrm>
        </p:spPr>
        <p:txBody>
          <a:bodyPr anchor="ctr">
            <a:normAutofit lnSpcReduction="10000"/>
          </a:bodyPr>
          <a:lstStyle/>
          <a:p>
            <a:pPr>
              <a:lnSpc>
                <a:spcPct val="110000"/>
              </a:lnSpc>
            </a:pPr>
            <a:r>
              <a:rPr lang="en-US" sz="1400" b="1" dirty="0">
                <a:solidFill>
                  <a:srgbClr val="BF9988"/>
                </a:solidFill>
              </a:rPr>
              <a:t>1. Market Overview</a:t>
            </a:r>
          </a:p>
          <a:p>
            <a:pPr lvl="1">
              <a:lnSpc>
                <a:spcPct val="110000"/>
              </a:lnSpc>
              <a:buFont typeface="Arial" panose="020B0604020202020204" pitchFamily="34" charset="0"/>
              <a:buChar char="•"/>
            </a:pPr>
            <a:r>
              <a:rPr lang="en-US" sz="1400" b="1" dirty="0">
                <a:solidFill>
                  <a:srgbClr val="BF9988"/>
                </a:solidFill>
              </a:rPr>
              <a:t>Total EV Sales</a:t>
            </a:r>
            <a:r>
              <a:rPr lang="en-US" sz="1400" dirty="0">
                <a:solidFill>
                  <a:srgbClr val="BF9988"/>
                </a:solidFill>
              </a:rPr>
              <a:t>: </a:t>
            </a:r>
            <a:r>
              <a:rPr lang="en-US" sz="1400" dirty="0">
                <a:solidFill>
                  <a:schemeClr val="bg1">
                    <a:lumMod val="95000"/>
                  </a:schemeClr>
                </a:solidFill>
              </a:rPr>
              <a:t>India’s EV market reached 1 million units sold in 2024, reflecting a substantial market growth of 276.03% from 2022 to 2024. The CAGR for this period stands at 93.91%.</a:t>
            </a:r>
          </a:p>
          <a:p>
            <a:pPr lvl="1">
              <a:lnSpc>
                <a:spcPct val="110000"/>
              </a:lnSpc>
              <a:buFont typeface="Arial" panose="020B0604020202020204" pitchFamily="34" charset="0"/>
              <a:buChar char="•"/>
            </a:pPr>
            <a:r>
              <a:rPr lang="en-US" sz="1400" b="1" dirty="0">
                <a:solidFill>
                  <a:srgbClr val="BF9988"/>
                </a:solidFill>
              </a:rPr>
              <a:t>Revenue Performance</a:t>
            </a:r>
            <a:r>
              <a:rPr lang="en-US" sz="1400" dirty="0">
                <a:solidFill>
                  <a:srgbClr val="BF9988"/>
                </a:solidFill>
              </a:rPr>
              <a:t>: </a:t>
            </a:r>
            <a:r>
              <a:rPr lang="en-US" sz="1400" dirty="0">
                <a:solidFill>
                  <a:schemeClr val="bg1">
                    <a:lumMod val="95000"/>
                  </a:schemeClr>
                </a:solidFill>
              </a:rPr>
              <a:t>In 2024, the market generated ₹209.63 billion in revenue. The revenue growth rate from 2022 to 2024 was 324.92%, with a growth rate of 57.53% between 2023 and 2024.</a:t>
            </a:r>
          </a:p>
          <a:p>
            <a:pPr lvl="1">
              <a:lnSpc>
                <a:spcPct val="110000"/>
              </a:lnSpc>
              <a:buFont typeface="Arial" panose="020B0604020202020204" pitchFamily="34" charset="0"/>
              <a:buChar char="•"/>
            </a:pPr>
            <a:r>
              <a:rPr lang="en-US" sz="1400" b="1" dirty="0">
                <a:solidFill>
                  <a:srgbClr val="BF9988"/>
                </a:solidFill>
              </a:rPr>
              <a:t>Future Projections</a:t>
            </a:r>
            <a:r>
              <a:rPr lang="en-US" sz="1400" dirty="0">
                <a:solidFill>
                  <a:srgbClr val="BF9988"/>
                </a:solidFill>
              </a:rPr>
              <a:t>: </a:t>
            </a:r>
            <a:r>
              <a:rPr lang="en-US" sz="1400" dirty="0">
                <a:solidFill>
                  <a:schemeClr val="bg1">
                    <a:lumMod val="95000"/>
                  </a:schemeClr>
                </a:solidFill>
              </a:rPr>
              <a:t>By 2030, EV sales in India are projected to reach 54 million units, indicating strong long-term market potential.</a:t>
            </a:r>
          </a:p>
          <a:p>
            <a:pPr>
              <a:lnSpc>
                <a:spcPct val="110000"/>
              </a:lnSpc>
            </a:pPr>
            <a:r>
              <a:rPr lang="en-US" sz="1400" b="1" dirty="0">
                <a:solidFill>
                  <a:srgbClr val="BF9988"/>
                </a:solidFill>
              </a:rPr>
              <a:t>2. Segment Analysis</a:t>
            </a:r>
          </a:p>
          <a:p>
            <a:pPr lvl="1">
              <a:lnSpc>
                <a:spcPct val="110000"/>
              </a:lnSpc>
              <a:buFont typeface="Arial" panose="020B0604020202020204" pitchFamily="34" charset="0"/>
              <a:buChar char="•"/>
            </a:pPr>
            <a:r>
              <a:rPr lang="en-US" sz="1400" b="1" dirty="0">
                <a:solidFill>
                  <a:srgbClr val="BF9988"/>
                </a:solidFill>
              </a:rPr>
              <a:t>2-Wheelers vs. 4-Wheelers</a:t>
            </a:r>
            <a:r>
              <a:rPr lang="en-US" sz="1400" dirty="0">
                <a:solidFill>
                  <a:srgbClr val="BF9988"/>
                </a:solidFill>
              </a:rPr>
              <a:t>:</a:t>
            </a:r>
          </a:p>
          <a:p>
            <a:pPr marL="742950" lvl="1" indent="-285750">
              <a:lnSpc>
                <a:spcPct val="110000"/>
              </a:lnSpc>
              <a:buFont typeface="Arial" panose="020B0604020202020204" pitchFamily="34" charset="0"/>
              <a:buChar char="•"/>
            </a:pPr>
            <a:r>
              <a:rPr lang="en-US" sz="1400" b="1" dirty="0">
                <a:solidFill>
                  <a:srgbClr val="BF9988"/>
                </a:solidFill>
              </a:rPr>
              <a:t>2-Wheelers</a:t>
            </a:r>
            <a:r>
              <a:rPr lang="en-US" sz="1400" dirty="0">
                <a:solidFill>
                  <a:srgbClr val="BF9988"/>
                </a:solidFill>
              </a:rPr>
              <a:t>:</a:t>
            </a:r>
            <a:r>
              <a:rPr lang="en-US" sz="1400" dirty="0">
                <a:solidFill>
                  <a:schemeClr val="bg1">
                    <a:lumMod val="95000"/>
                  </a:schemeClr>
                </a:solidFill>
              </a:rPr>
              <a:t> Dominated the market in 2024 with a 91.48% share and a penetration rate of 4.40%. OLA Electric was the top performer, with a significant CAGR of 373.22%.</a:t>
            </a:r>
          </a:p>
          <a:p>
            <a:pPr marL="742950" lvl="1" indent="-285750">
              <a:lnSpc>
                <a:spcPct val="110000"/>
              </a:lnSpc>
              <a:buFont typeface="Arial" panose="020B0604020202020204" pitchFamily="34" charset="0"/>
              <a:buChar char="•"/>
            </a:pPr>
            <a:r>
              <a:rPr lang="en-US" sz="1400" b="1" dirty="0">
                <a:solidFill>
                  <a:srgbClr val="BF9988"/>
                </a:solidFill>
              </a:rPr>
              <a:t>4-Wheelers</a:t>
            </a:r>
            <a:r>
              <a:rPr lang="en-US" sz="1400" dirty="0">
                <a:solidFill>
                  <a:srgbClr val="BF9988"/>
                </a:solidFill>
              </a:rPr>
              <a:t>: </a:t>
            </a:r>
            <a:r>
              <a:rPr lang="en-US" sz="1400" dirty="0">
                <a:solidFill>
                  <a:schemeClr val="bg1">
                    <a:lumMod val="95000"/>
                  </a:schemeClr>
                </a:solidFill>
              </a:rPr>
              <a:t>Despite having a smaller market share, the 4-wheeler segment showed a higher revenue growth rate of 367.79% compared to 2-wheelers (269.28%). Tata Motors led the 4-wheeler market with the highest revenue, though new players like BYD India showed the highest CAGR of 566.52%.</a:t>
            </a:r>
          </a:p>
          <a:p>
            <a:pPr>
              <a:lnSpc>
                <a:spcPct val="110000"/>
              </a:lnSpc>
            </a:pPr>
            <a:endParaRPr lang="en-IN" sz="1400" dirty="0">
              <a:solidFill>
                <a:schemeClr val="bg1">
                  <a:lumMod val="95000"/>
                </a:schemeClr>
              </a:solidFill>
            </a:endParaRPr>
          </a:p>
        </p:txBody>
      </p:sp>
      <p:sp>
        <p:nvSpPr>
          <p:cNvPr id="12" name="Rectangle 11">
            <a:extLst>
              <a:ext uri="{FF2B5EF4-FFF2-40B4-BE49-F238E27FC236}">
                <a16:creationId xmlns:a16="http://schemas.microsoft.com/office/drawing/2014/main" id="{14552793-7DFF-4EC7-AC69-D34A75D01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11" name="Camera 10">
            <a:extLst>
              <a:ext uri="{FF2B5EF4-FFF2-40B4-BE49-F238E27FC236}">
                <a16:creationId xmlns:a16="http://schemas.microsoft.com/office/drawing/2014/main" id="{24CFDB28-BDC1-7244-D5EB-DBA60C8BA14C}"/>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60961" y="5524361"/>
            <a:ext cx="1165617" cy="1165617"/>
          </a:xfrm>
          <a:prstGeom prst="ellipse">
            <a:avLst/>
          </a:prstGeom>
        </p:spPr>
      </p:pic>
    </p:spTree>
    <p:extLst>
      <p:ext uri="{BB962C8B-B14F-4D97-AF65-F5344CB8AC3E}">
        <p14:creationId xmlns:p14="http://schemas.microsoft.com/office/powerpoint/2010/main" val="2082818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23" name="Straight Connector 2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EAB97649-D587-3452-F110-EAE83A7912D7}"/>
              </a:ext>
            </a:extLst>
          </p:cNvPr>
          <p:cNvSpPr txBox="1">
            <a:spLocks/>
          </p:cNvSpPr>
          <p:nvPr/>
        </p:nvSpPr>
        <p:spPr>
          <a:xfrm>
            <a:off x="643468" y="643467"/>
            <a:ext cx="3073550" cy="51262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a:lstStyle>
          <a:p>
            <a:pPr algn="r">
              <a:spcAft>
                <a:spcPts val="600"/>
              </a:spcAft>
            </a:pPr>
            <a:r>
              <a:rPr lang="en-US" sz="4800" dirty="0">
                <a:solidFill>
                  <a:schemeClr val="bg1">
                    <a:lumMod val="95000"/>
                  </a:schemeClr>
                </a:solidFill>
              </a:rPr>
              <a:t>Dashboard Summary</a:t>
            </a:r>
          </a:p>
        </p:txBody>
      </p:sp>
      <p:cxnSp>
        <p:nvCxnSpPr>
          <p:cNvPr id="27" name="Straight Connector 26">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2"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E8B9BB7-7340-8F9B-04A2-B069460D8D5B}"/>
              </a:ext>
            </a:extLst>
          </p:cNvPr>
          <p:cNvSpPr>
            <a:spLocks noGrp="1"/>
          </p:cNvSpPr>
          <p:nvPr>
            <p:ph idx="4294967295"/>
          </p:nvPr>
        </p:nvSpPr>
        <p:spPr>
          <a:xfrm>
            <a:off x="4357438" y="1037333"/>
            <a:ext cx="6791894" cy="5147973"/>
          </a:xfrm>
        </p:spPr>
        <p:txBody>
          <a:bodyPr vert="horz" lIns="0" tIns="45720" rIns="0" bIns="45720" rtlCol="0" anchor="ctr">
            <a:normAutofit lnSpcReduction="10000"/>
          </a:bodyPr>
          <a:lstStyle/>
          <a:p>
            <a:pPr>
              <a:lnSpc>
                <a:spcPct val="90000"/>
              </a:lnSpc>
            </a:pPr>
            <a:r>
              <a:rPr lang="en-US" sz="1400" b="1" dirty="0">
                <a:solidFill>
                  <a:srgbClr val="BF9988"/>
                </a:solidFill>
              </a:rPr>
              <a:t>3. State-Level Performance</a:t>
            </a:r>
          </a:p>
          <a:p>
            <a:pPr lvl="1">
              <a:lnSpc>
                <a:spcPct val="90000"/>
              </a:lnSpc>
              <a:buFont typeface="Calibri" panose="020F0502020204030204" pitchFamily="34" charset="0"/>
              <a:buChar char="•"/>
            </a:pPr>
            <a:r>
              <a:rPr lang="en-US" sz="1400" b="1" dirty="0">
                <a:solidFill>
                  <a:srgbClr val="BF9988"/>
                </a:solidFill>
              </a:rPr>
              <a:t>Top Markets</a:t>
            </a:r>
            <a:r>
              <a:rPr lang="en-US" sz="1400" dirty="0">
                <a:solidFill>
                  <a:srgbClr val="BF9988"/>
                </a:solidFill>
              </a:rPr>
              <a:t>: </a:t>
            </a:r>
            <a:r>
              <a:rPr lang="en-US" sz="1400" dirty="0">
                <a:solidFill>
                  <a:schemeClr val="bg1">
                    <a:lumMod val="95000"/>
                  </a:schemeClr>
                </a:solidFill>
              </a:rPr>
              <a:t>Maharashtra and Karnataka are the leading markets, with Maharashtra generating the highest revenue in 2024 and Karnataka demonstrating strong sales growth and penetration rates.</a:t>
            </a:r>
          </a:p>
          <a:p>
            <a:pPr lvl="1">
              <a:lnSpc>
                <a:spcPct val="90000"/>
              </a:lnSpc>
              <a:buFont typeface="Calibri" panose="020F0502020204030204" pitchFamily="34" charset="0"/>
              <a:buChar char="•"/>
            </a:pPr>
            <a:r>
              <a:rPr lang="en-US" sz="1400" b="1" dirty="0">
                <a:solidFill>
                  <a:srgbClr val="BF9988"/>
                </a:solidFill>
              </a:rPr>
              <a:t>Emerging Markets</a:t>
            </a:r>
            <a:r>
              <a:rPr lang="en-US" sz="1400" dirty="0">
                <a:solidFill>
                  <a:srgbClr val="BF9988"/>
                </a:solidFill>
              </a:rPr>
              <a:t>: </a:t>
            </a:r>
            <a:r>
              <a:rPr lang="en-US" sz="1400" dirty="0">
                <a:solidFill>
                  <a:schemeClr val="bg1">
                    <a:lumMod val="95000"/>
                  </a:schemeClr>
                </a:solidFill>
              </a:rPr>
              <a:t>Goa showed the highest penetration rate (13.75% projected by 2030) but with lower sales volumes, while states like Meghalaya are also showing rapid growth rates.</a:t>
            </a:r>
          </a:p>
          <a:p>
            <a:pPr>
              <a:lnSpc>
                <a:spcPct val="90000"/>
              </a:lnSpc>
            </a:pPr>
            <a:r>
              <a:rPr lang="en-US" sz="1400" b="1" dirty="0">
                <a:solidFill>
                  <a:srgbClr val="BF9988"/>
                </a:solidFill>
              </a:rPr>
              <a:t>4. Quarterly and Seasonal Sales Trends</a:t>
            </a:r>
          </a:p>
          <a:p>
            <a:pPr lvl="1">
              <a:lnSpc>
                <a:spcPct val="90000"/>
              </a:lnSpc>
              <a:buFont typeface="Calibri" panose="020F0502020204030204" pitchFamily="34" charset="0"/>
              <a:buChar char="•"/>
            </a:pPr>
            <a:r>
              <a:rPr lang="en-US" sz="1400" b="1" dirty="0">
                <a:solidFill>
                  <a:srgbClr val="BF9988"/>
                </a:solidFill>
              </a:rPr>
              <a:t>Top Makers' Quarterly Trends</a:t>
            </a:r>
            <a:r>
              <a:rPr lang="en-US" sz="1400" dirty="0">
                <a:solidFill>
                  <a:srgbClr val="BF9988"/>
                </a:solidFill>
              </a:rPr>
              <a:t>: </a:t>
            </a:r>
            <a:r>
              <a:rPr lang="en-US" sz="1400" dirty="0">
                <a:solidFill>
                  <a:schemeClr val="bg1">
                    <a:lumMod val="95000"/>
                  </a:schemeClr>
                </a:solidFill>
              </a:rPr>
              <a:t>Tata Motors showed consistent growth across quarters, while Mahindra &amp; Mahindra peaked in early 2024 but faced a subsequent decline.</a:t>
            </a:r>
          </a:p>
          <a:p>
            <a:pPr lvl="1">
              <a:lnSpc>
                <a:spcPct val="90000"/>
              </a:lnSpc>
              <a:buFont typeface="Calibri" panose="020F0502020204030204" pitchFamily="34" charset="0"/>
              <a:buChar char="•"/>
            </a:pPr>
            <a:r>
              <a:rPr lang="en-US" sz="1400" b="1" dirty="0">
                <a:solidFill>
                  <a:srgbClr val="BF9988"/>
                </a:solidFill>
              </a:rPr>
              <a:t>Seasonal Insights</a:t>
            </a:r>
            <a:r>
              <a:rPr lang="en-US" sz="1400" dirty="0">
                <a:solidFill>
                  <a:srgbClr val="BF9988"/>
                </a:solidFill>
              </a:rPr>
              <a:t>: </a:t>
            </a:r>
            <a:r>
              <a:rPr lang="en-US" sz="1400" dirty="0">
                <a:solidFill>
                  <a:schemeClr val="bg1">
                    <a:lumMod val="95000"/>
                  </a:schemeClr>
                </a:solidFill>
              </a:rPr>
              <a:t>The highest average monthly sales occurred in March (97,196 units), while the lowest were in June (35,570 units), suggesting seasonal demand fluctuations.</a:t>
            </a:r>
          </a:p>
          <a:p>
            <a:pPr>
              <a:lnSpc>
                <a:spcPct val="90000"/>
              </a:lnSpc>
            </a:pPr>
            <a:r>
              <a:rPr lang="en-US" sz="1400" b="1" dirty="0">
                <a:solidFill>
                  <a:srgbClr val="BF9988"/>
                </a:solidFill>
              </a:rPr>
              <a:t>5. Competitive Landscape</a:t>
            </a:r>
          </a:p>
          <a:p>
            <a:pPr lvl="1">
              <a:lnSpc>
                <a:spcPct val="90000"/>
              </a:lnSpc>
              <a:buFont typeface="Calibri" panose="020F0502020204030204" pitchFamily="34" charset="0"/>
              <a:buChar char="•"/>
            </a:pPr>
            <a:r>
              <a:rPr lang="en-US" sz="1400" b="1" dirty="0">
                <a:solidFill>
                  <a:srgbClr val="BF9988"/>
                </a:solidFill>
              </a:rPr>
              <a:t>Top Performers</a:t>
            </a:r>
            <a:r>
              <a:rPr lang="en-US" sz="1400" dirty="0">
                <a:solidFill>
                  <a:srgbClr val="BF9988"/>
                </a:solidFill>
              </a:rPr>
              <a:t>: </a:t>
            </a:r>
            <a:r>
              <a:rPr lang="en-US" sz="1400" dirty="0">
                <a:solidFill>
                  <a:schemeClr val="bg1">
                    <a:lumMod val="95000"/>
                  </a:schemeClr>
                </a:solidFill>
              </a:rPr>
              <a:t>OLA Electric and Tata Motors are the top performers in the 2-wheeler and 4-wheeler segments, respectively. However, newer entrants like BYD India are rapidly gaining market share due to their high growth rates.</a:t>
            </a:r>
          </a:p>
          <a:p>
            <a:pPr>
              <a:lnSpc>
                <a:spcPct val="90000"/>
              </a:lnSpc>
            </a:pPr>
            <a:r>
              <a:rPr lang="en-US" sz="1400" b="1" dirty="0">
                <a:solidFill>
                  <a:srgbClr val="BF9988"/>
                </a:solidFill>
              </a:rPr>
              <a:t>Conclusion: </a:t>
            </a:r>
            <a:r>
              <a:rPr lang="en-US" sz="1400" dirty="0">
                <a:solidFill>
                  <a:schemeClr val="bg1">
                    <a:lumMod val="95000"/>
                  </a:schemeClr>
                </a:solidFill>
              </a:rPr>
              <a:t>The dashboard insights underscore the rapid expansion and high revenue potential of India's EV market, particularly in the 4-wheeler segment. Focusing on high-growth states like Maharashtra and Karnataka and leveraging seasonal trends can provide AtliQ Motors with strategic advantages as it plans its market expansion in India.</a:t>
            </a:r>
          </a:p>
        </p:txBody>
      </p:sp>
      <p:sp>
        <p:nvSpPr>
          <p:cNvPr id="29" name="Rectangle 28">
            <a:extLst>
              <a:ext uri="{FF2B5EF4-FFF2-40B4-BE49-F238E27FC236}">
                <a16:creationId xmlns:a16="http://schemas.microsoft.com/office/drawing/2014/main" id="{14552793-7DFF-4EC7-AC69-D34A75D01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9" name="Camera 8">
            <a:extLst>
              <a:ext uri="{FF2B5EF4-FFF2-40B4-BE49-F238E27FC236}">
                <a16:creationId xmlns:a16="http://schemas.microsoft.com/office/drawing/2014/main" id="{D40EFA8A-33CB-2A69-0937-910EBF678EA5}"/>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60961" y="5524361"/>
            <a:ext cx="1165617" cy="1165617"/>
          </a:xfrm>
          <a:prstGeom prst="ellipse">
            <a:avLst/>
          </a:prstGeom>
        </p:spPr>
      </p:pic>
    </p:spTree>
    <p:extLst>
      <p:ext uri="{BB962C8B-B14F-4D97-AF65-F5344CB8AC3E}">
        <p14:creationId xmlns:p14="http://schemas.microsoft.com/office/powerpoint/2010/main" val="1281827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D422B99-6ECB-103C-418B-612C27E27909}"/>
              </a:ext>
            </a:extLst>
          </p:cNvPr>
          <p:cNvSpPr>
            <a:spLocks noGrp="1"/>
          </p:cNvSpPr>
          <p:nvPr>
            <p:ph type="ctrTitle"/>
          </p:nvPr>
        </p:nvSpPr>
        <p:spPr>
          <a:xfrm>
            <a:off x="3836504" y="758951"/>
            <a:ext cx="7319175" cy="3374931"/>
          </a:xfrm>
        </p:spPr>
        <p:txBody>
          <a:bodyPr>
            <a:normAutofit/>
          </a:bodyPr>
          <a:lstStyle/>
          <a:p>
            <a:r>
              <a:rPr lang="en-IN" dirty="0">
                <a:solidFill>
                  <a:schemeClr val="bg1">
                    <a:lumMod val="95000"/>
                  </a:schemeClr>
                </a:solidFill>
              </a:rPr>
              <a:t>Additional Analysis</a:t>
            </a:r>
          </a:p>
        </p:txBody>
      </p:sp>
      <p:pic>
        <p:nvPicPr>
          <p:cNvPr id="9" name="Graphic 8" descr="Magnifying glass">
            <a:extLst>
              <a:ext uri="{FF2B5EF4-FFF2-40B4-BE49-F238E27FC236}">
                <a16:creationId xmlns:a16="http://schemas.microsoft.com/office/drawing/2014/main" id="{9CF16E5B-E6DC-817E-3214-17173C3A81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0973" y="1790485"/>
            <a:ext cx="2758331" cy="2758331"/>
          </a:xfrm>
          <a:prstGeom prst="rect">
            <a:avLst/>
          </a:prstGeom>
        </p:spPr>
      </p:pic>
      <p:cxnSp>
        <p:nvCxnSpPr>
          <p:cNvPr id="14" name="Straight Connector 13">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8251" y="4294753"/>
            <a:ext cx="7132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2DB1480-5B24-4B37-B70E-C74945DD9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8" name="Camera 7">
            <a:extLst>
              <a:ext uri="{FF2B5EF4-FFF2-40B4-BE49-F238E27FC236}">
                <a16:creationId xmlns:a16="http://schemas.microsoft.com/office/drawing/2014/main" id="{67DA64DF-5810-15E1-52FD-760807D60A49}"/>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60961" y="5524361"/>
            <a:ext cx="1165617" cy="1165617"/>
          </a:xfrm>
          <a:prstGeom prst="ellipse">
            <a:avLst/>
          </a:prstGeom>
        </p:spPr>
      </p:pic>
    </p:spTree>
    <p:extLst>
      <p:ext uri="{BB962C8B-B14F-4D97-AF65-F5344CB8AC3E}">
        <p14:creationId xmlns:p14="http://schemas.microsoft.com/office/powerpoint/2010/main" val="299516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23" name="Straight Connector 2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EAB97649-D587-3452-F110-EAE83A7912D7}"/>
              </a:ext>
            </a:extLst>
          </p:cNvPr>
          <p:cNvSpPr txBox="1">
            <a:spLocks/>
          </p:cNvSpPr>
          <p:nvPr/>
        </p:nvSpPr>
        <p:spPr>
          <a:xfrm>
            <a:off x="643468" y="643467"/>
            <a:ext cx="3073550" cy="51262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a:lstStyle>
          <a:p>
            <a:pPr algn="r">
              <a:spcAft>
                <a:spcPts val="600"/>
              </a:spcAft>
            </a:pPr>
            <a:r>
              <a:rPr lang="en-IN" sz="4800" dirty="0">
                <a:solidFill>
                  <a:schemeClr val="bg1">
                    <a:lumMod val="95000"/>
                  </a:schemeClr>
                </a:solidFill>
              </a:rPr>
              <a:t>Competitor Analysis</a:t>
            </a:r>
            <a:endParaRPr lang="en-US" sz="4800" dirty="0">
              <a:solidFill>
                <a:schemeClr val="bg1">
                  <a:lumMod val="95000"/>
                </a:schemeClr>
              </a:solidFill>
            </a:endParaRPr>
          </a:p>
        </p:txBody>
      </p:sp>
      <p:cxnSp>
        <p:nvCxnSpPr>
          <p:cNvPr id="27" name="Straight Connector 26">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2"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E8B9BB7-7340-8F9B-04A2-B069460D8D5B}"/>
              </a:ext>
            </a:extLst>
          </p:cNvPr>
          <p:cNvSpPr>
            <a:spLocks noGrp="1"/>
          </p:cNvSpPr>
          <p:nvPr>
            <p:ph idx="4294967295"/>
          </p:nvPr>
        </p:nvSpPr>
        <p:spPr>
          <a:xfrm>
            <a:off x="4357438" y="1610591"/>
            <a:ext cx="7191094" cy="4574715"/>
          </a:xfrm>
        </p:spPr>
        <p:txBody>
          <a:bodyPr vert="horz" lIns="0" tIns="45720" rIns="0" bIns="45720" rtlCol="0" anchor="ctr">
            <a:normAutofit fontScale="92500"/>
          </a:bodyPr>
          <a:lstStyle/>
          <a:p>
            <a:r>
              <a:rPr lang="en-US" sz="1400" dirty="0">
                <a:solidFill>
                  <a:schemeClr val="bg1">
                    <a:lumMod val="95000"/>
                  </a:schemeClr>
                </a:solidFill>
              </a:rPr>
              <a:t>AtliQ Motors faces significant competition in the Indian EV market, with key players like </a:t>
            </a:r>
            <a:r>
              <a:rPr lang="en-US" sz="1400" b="1" dirty="0">
                <a:solidFill>
                  <a:schemeClr val="bg1">
                    <a:lumMod val="95000"/>
                  </a:schemeClr>
                </a:solidFill>
              </a:rPr>
              <a:t>OLA Electric</a:t>
            </a:r>
            <a:r>
              <a:rPr lang="en-US" sz="1400" dirty="0">
                <a:solidFill>
                  <a:schemeClr val="bg1">
                    <a:lumMod val="95000"/>
                  </a:schemeClr>
                </a:solidFill>
              </a:rPr>
              <a:t>, </a:t>
            </a:r>
            <a:r>
              <a:rPr lang="en-US" sz="1400" b="1" dirty="0">
                <a:solidFill>
                  <a:schemeClr val="bg1">
                    <a:lumMod val="95000"/>
                  </a:schemeClr>
                </a:solidFill>
              </a:rPr>
              <a:t>Hero Electric</a:t>
            </a:r>
            <a:r>
              <a:rPr lang="en-US" sz="1400" dirty="0">
                <a:solidFill>
                  <a:schemeClr val="bg1">
                    <a:lumMod val="95000"/>
                  </a:schemeClr>
                </a:solidFill>
              </a:rPr>
              <a:t>, </a:t>
            </a:r>
            <a:r>
              <a:rPr lang="en-US" sz="1400" b="1" dirty="0">
                <a:solidFill>
                  <a:schemeClr val="bg1">
                    <a:lumMod val="95000"/>
                  </a:schemeClr>
                </a:solidFill>
              </a:rPr>
              <a:t>Ather Energy</a:t>
            </a:r>
            <a:r>
              <a:rPr lang="en-US" sz="1400" dirty="0">
                <a:solidFill>
                  <a:schemeClr val="bg1">
                    <a:lumMod val="95000"/>
                  </a:schemeClr>
                </a:solidFill>
              </a:rPr>
              <a:t>, </a:t>
            </a:r>
            <a:r>
              <a:rPr lang="en-US" sz="1400" b="1" dirty="0">
                <a:solidFill>
                  <a:schemeClr val="bg1">
                    <a:lumMod val="95000"/>
                  </a:schemeClr>
                </a:solidFill>
              </a:rPr>
              <a:t>TVS Motor Company</a:t>
            </a:r>
            <a:r>
              <a:rPr lang="en-US" sz="1400" dirty="0">
                <a:solidFill>
                  <a:schemeClr val="bg1">
                    <a:lumMod val="95000"/>
                  </a:schemeClr>
                </a:solidFill>
              </a:rPr>
              <a:t>, and </a:t>
            </a:r>
            <a:r>
              <a:rPr lang="en-US" sz="1400" b="1" dirty="0">
                <a:solidFill>
                  <a:schemeClr val="bg1">
                    <a:lumMod val="95000"/>
                  </a:schemeClr>
                </a:solidFill>
              </a:rPr>
              <a:t>Bajaj Auto</a:t>
            </a:r>
            <a:r>
              <a:rPr lang="en-US" sz="1400" dirty="0">
                <a:solidFill>
                  <a:schemeClr val="bg1">
                    <a:lumMod val="95000"/>
                  </a:schemeClr>
                </a:solidFill>
              </a:rPr>
              <a:t> leading various segments.</a:t>
            </a:r>
          </a:p>
          <a:p>
            <a:pPr>
              <a:buFont typeface="Arial" panose="020B0604020202020204" pitchFamily="34" charset="0"/>
              <a:buChar char="•"/>
            </a:pPr>
            <a:r>
              <a:rPr lang="en-US" sz="1400" b="1" dirty="0">
                <a:solidFill>
                  <a:schemeClr val="bg1">
                    <a:lumMod val="95000"/>
                  </a:schemeClr>
                </a:solidFill>
              </a:rPr>
              <a:t>OLA Electric</a:t>
            </a:r>
            <a:r>
              <a:rPr lang="en-US" sz="1400" dirty="0">
                <a:solidFill>
                  <a:schemeClr val="bg1">
                    <a:lumMod val="95000"/>
                  </a:schemeClr>
                </a:solidFill>
              </a:rPr>
              <a:t> excels in two-wheelers and vertical integration but faces reliability issues.</a:t>
            </a:r>
          </a:p>
          <a:p>
            <a:pPr>
              <a:buFont typeface="Arial" panose="020B0604020202020204" pitchFamily="34" charset="0"/>
              <a:buChar char="•"/>
            </a:pPr>
            <a:r>
              <a:rPr lang="en-US" sz="1400" b="1" dirty="0">
                <a:solidFill>
                  <a:schemeClr val="bg1">
                    <a:lumMod val="95000"/>
                  </a:schemeClr>
                </a:solidFill>
              </a:rPr>
              <a:t>Hero Electric</a:t>
            </a:r>
            <a:r>
              <a:rPr lang="en-US" sz="1400" dirty="0">
                <a:solidFill>
                  <a:schemeClr val="bg1">
                    <a:lumMod val="95000"/>
                  </a:schemeClr>
                </a:solidFill>
              </a:rPr>
              <a:t> benefits from brand recognition and affordability, though it has a limited product range.</a:t>
            </a:r>
          </a:p>
          <a:p>
            <a:pPr>
              <a:buFont typeface="Arial" panose="020B0604020202020204" pitchFamily="34" charset="0"/>
              <a:buChar char="•"/>
            </a:pPr>
            <a:r>
              <a:rPr lang="en-US" sz="1400" b="1" dirty="0">
                <a:solidFill>
                  <a:schemeClr val="bg1">
                    <a:lumMod val="95000"/>
                  </a:schemeClr>
                </a:solidFill>
              </a:rPr>
              <a:t>Ather Energy</a:t>
            </a:r>
            <a:r>
              <a:rPr lang="en-US" sz="1400" dirty="0">
                <a:solidFill>
                  <a:schemeClr val="bg1">
                    <a:lumMod val="95000"/>
                  </a:schemeClr>
                </a:solidFill>
              </a:rPr>
              <a:t> offers premium, innovative products but is challenged by high pricing.</a:t>
            </a:r>
          </a:p>
          <a:p>
            <a:pPr>
              <a:buFont typeface="Arial" panose="020B0604020202020204" pitchFamily="34" charset="0"/>
              <a:buChar char="•"/>
            </a:pPr>
            <a:r>
              <a:rPr lang="en-US" sz="1400" b="1" dirty="0">
                <a:solidFill>
                  <a:schemeClr val="bg1">
                    <a:lumMod val="95000"/>
                  </a:schemeClr>
                </a:solidFill>
              </a:rPr>
              <a:t>TVS Motor Company</a:t>
            </a:r>
            <a:r>
              <a:rPr lang="en-US" sz="1400" dirty="0">
                <a:solidFill>
                  <a:schemeClr val="bg1">
                    <a:lumMod val="95000"/>
                  </a:schemeClr>
                </a:solidFill>
              </a:rPr>
              <a:t> leverages its legacy but struggles with the transition from ICE to EVs.</a:t>
            </a:r>
          </a:p>
          <a:p>
            <a:pPr>
              <a:buFont typeface="Arial" panose="020B0604020202020204" pitchFamily="34" charset="0"/>
              <a:buChar char="•"/>
            </a:pPr>
            <a:r>
              <a:rPr lang="en-US" sz="1400" b="1" dirty="0">
                <a:solidFill>
                  <a:schemeClr val="bg1">
                    <a:lumMod val="95000"/>
                  </a:schemeClr>
                </a:solidFill>
              </a:rPr>
              <a:t>Bajaj Auto</a:t>
            </a:r>
            <a:r>
              <a:rPr lang="en-US" sz="1400" dirty="0">
                <a:solidFill>
                  <a:schemeClr val="bg1">
                    <a:lumMod val="95000"/>
                  </a:schemeClr>
                </a:solidFill>
              </a:rPr>
              <a:t> capitalizes on iconic brands and a strong network but has a limited EV lineup.</a:t>
            </a:r>
          </a:p>
          <a:p>
            <a:r>
              <a:rPr lang="en-US" sz="1400" b="1" dirty="0">
                <a:solidFill>
                  <a:schemeClr val="bg1">
                    <a:lumMod val="95000"/>
                  </a:schemeClr>
                </a:solidFill>
              </a:rPr>
              <a:t>Opportunities for AtliQ Motors</a:t>
            </a:r>
            <a:r>
              <a:rPr lang="en-US" sz="1400" dirty="0">
                <a:solidFill>
                  <a:schemeClr val="bg1">
                    <a:lumMod val="95000"/>
                  </a:schemeClr>
                </a:solidFill>
              </a:rPr>
              <a:t> include product innovation, targeting underserved segments, strategic partnerships, expanding into Tier 2 and Tier 3 cities, and emphasizing sustainability. However, </a:t>
            </a:r>
            <a:r>
              <a:rPr lang="en-US" sz="1400" b="1" dirty="0">
                <a:solidFill>
                  <a:schemeClr val="bg1">
                    <a:lumMod val="95000"/>
                  </a:schemeClr>
                </a:solidFill>
              </a:rPr>
              <a:t>threats</a:t>
            </a:r>
            <a:r>
              <a:rPr lang="en-US" sz="1400" dirty="0">
                <a:solidFill>
                  <a:schemeClr val="bg1">
                    <a:lumMod val="95000"/>
                  </a:schemeClr>
                </a:solidFill>
              </a:rPr>
              <a:t> like price wars, technological disruption, and regulatory changes must be navigated carefully.</a:t>
            </a:r>
          </a:p>
          <a:p>
            <a:pPr>
              <a:lnSpc>
                <a:spcPct val="90000"/>
              </a:lnSpc>
            </a:pPr>
            <a:endParaRPr lang="en-US" sz="1400" dirty="0">
              <a:solidFill>
                <a:schemeClr val="bg1">
                  <a:lumMod val="95000"/>
                </a:schemeClr>
              </a:solidFill>
            </a:endParaRPr>
          </a:p>
        </p:txBody>
      </p:sp>
      <p:sp>
        <p:nvSpPr>
          <p:cNvPr id="29" name="Rectangle 28">
            <a:extLst>
              <a:ext uri="{FF2B5EF4-FFF2-40B4-BE49-F238E27FC236}">
                <a16:creationId xmlns:a16="http://schemas.microsoft.com/office/drawing/2014/main" id="{14552793-7DFF-4EC7-AC69-D34A75D01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9" name="Camera 8">
            <a:extLst>
              <a:ext uri="{FF2B5EF4-FFF2-40B4-BE49-F238E27FC236}">
                <a16:creationId xmlns:a16="http://schemas.microsoft.com/office/drawing/2014/main" id="{EF5EF9F6-1E84-B9CE-6C29-A8AB1CC23E46}"/>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60961" y="5524361"/>
            <a:ext cx="1165617" cy="1165617"/>
          </a:xfrm>
          <a:prstGeom prst="ellipse">
            <a:avLst/>
          </a:prstGeom>
        </p:spPr>
      </p:pic>
    </p:spTree>
    <p:extLst>
      <p:ext uri="{BB962C8B-B14F-4D97-AF65-F5344CB8AC3E}">
        <p14:creationId xmlns:p14="http://schemas.microsoft.com/office/powerpoint/2010/main" val="3740888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23" name="Straight Connector 2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EAB97649-D587-3452-F110-EAE83A7912D7}"/>
              </a:ext>
            </a:extLst>
          </p:cNvPr>
          <p:cNvSpPr txBox="1">
            <a:spLocks/>
          </p:cNvSpPr>
          <p:nvPr/>
        </p:nvSpPr>
        <p:spPr>
          <a:xfrm>
            <a:off x="660803" y="637299"/>
            <a:ext cx="3173437" cy="51262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a:lstStyle>
          <a:p>
            <a:pPr algn="r">
              <a:spcAft>
                <a:spcPts val="600"/>
              </a:spcAft>
            </a:pPr>
            <a:r>
              <a:rPr kumimoji="0" lang="en-US" altLang="en-US" sz="4800" b="0" i="0" u="none" strike="noStrike" cap="none" normalizeH="0" baseline="0" dirty="0">
                <a:ln>
                  <a:noFill/>
                </a:ln>
                <a:solidFill>
                  <a:schemeClr val="bg1">
                    <a:lumMod val="95000"/>
                  </a:schemeClr>
                </a:solidFill>
                <a:effectLst/>
                <a:latin typeface="Arial" panose="020B0604020202020204" pitchFamily="34" charset="0"/>
              </a:rPr>
              <a:t>Competitor Pricing Analysis</a:t>
            </a:r>
            <a:endParaRPr lang="en-US" sz="4800" dirty="0">
              <a:solidFill>
                <a:schemeClr val="bg1">
                  <a:lumMod val="95000"/>
                </a:schemeClr>
              </a:solidFill>
            </a:endParaRPr>
          </a:p>
        </p:txBody>
      </p:sp>
      <p:cxnSp>
        <p:nvCxnSpPr>
          <p:cNvPr id="27" name="Straight Connector 26">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2"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14552793-7DFF-4EC7-AC69-D34A75D01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4" name="Rectangle 2">
            <a:extLst>
              <a:ext uri="{FF2B5EF4-FFF2-40B4-BE49-F238E27FC236}">
                <a16:creationId xmlns:a16="http://schemas.microsoft.com/office/drawing/2014/main" id="{67761643-3D16-99FA-B8D2-41FB8C7ECB79}"/>
              </a:ext>
            </a:extLst>
          </p:cNvPr>
          <p:cNvSpPr>
            <a:spLocks noGrp="1" noChangeArrowheads="1"/>
          </p:cNvSpPr>
          <p:nvPr>
            <p:ph idx="4294967295"/>
          </p:nvPr>
        </p:nvSpPr>
        <p:spPr bwMode="auto">
          <a:xfrm>
            <a:off x="4349751" y="2049156"/>
            <a:ext cx="6399766"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95000"/>
                  </a:schemeClr>
                </a:solidFill>
                <a:effectLst/>
                <a:latin typeface="Arial" panose="020B0604020202020204" pitchFamily="34" charset="0"/>
              </a:rPr>
              <a:t>1. </a:t>
            </a:r>
            <a:r>
              <a:rPr kumimoji="0" lang="en-US" altLang="en-US" sz="1200" b="1" i="0" u="none" strike="noStrike" cap="none" normalizeH="0" baseline="0" dirty="0">
                <a:ln>
                  <a:noFill/>
                </a:ln>
                <a:solidFill>
                  <a:schemeClr val="bg1">
                    <a:lumMod val="95000"/>
                  </a:schemeClr>
                </a:solidFill>
                <a:effectLst/>
                <a:latin typeface="Arial" panose="020B0604020202020204" pitchFamily="34" charset="0"/>
              </a:rPr>
              <a:t>Competitive Pricing Strategy: </a:t>
            </a:r>
            <a:r>
              <a:rPr kumimoji="0" lang="en-US" altLang="en-US" sz="1200" b="0" i="0" u="none" strike="noStrike" cap="none" normalizeH="0" baseline="0" dirty="0">
                <a:ln>
                  <a:noFill/>
                </a:ln>
                <a:solidFill>
                  <a:schemeClr val="bg1">
                    <a:lumMod val="95000"/>
                  </a:schemeClr>
                </a:solidFill>
                <a:effectLst/>
                <a:latin typeface="Arial" panose="020B0604020202020204" pitchFamily="34" charset="0"/>
              </a:rPr>
              <a:t>Position AtliQ Motors' pricing in line with competitors like OLA and Ather, with a tiered structure to cater to different segments, from budget-conscious buyers to premium customers.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1">
                  <a:lumMod val="9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95000"/>
                  </a:schemeClr>
                </a:solidFill>
                <a:effectLst/>
                <a:latin typeface="Arial" panose="020B0604020202020204" pitchFamily="34" charset="0"/>
              </a:rPr>
              <a:t>2. </a:t>
            </a:r>
            <a:r>
              <a:rPr kumimoji="0" lang="en-US" altLang="en-US" sz="1200" b="1" i="0" u="none" strike="noStrike" cap="none" normalizeH="0" baseline="0" dirty="0">
                <a:ln>
                  <a:noFill/>
                </a:ln>
                <a:solidFill>
                  <a:schemeClr val="bg1">
                    <a:lumMod val="95000"/>
                  </a:schemeClr>
                </a:solidFill>
                <a:effectLst/>
                <a:latin typeface="Arial" panose="020B0604020202020204" pitchFamily="34" charset="0"/>
              </a:rPr>
              <a:t>Feature-Rich Value Proposition: </a:t>
            </a:r>
            <a:r>
              <a:rPr kumimoji="0" lang="en-US" altLang="en-US" sz="1200" b="0" i="0" u="none" strike="noStrike" cap="none" normalizeH="0" baseline="0" dirty="0">
                <a:ln>
                  <a:noFill/>
                </a:ln>
                <a:solidFill>
                  <a:schemeClr val="bg1">
                    <a:lumMod val="95000"/>
                  </a:schemeClr>
                </a:solidFill>
                <a:effectLst/>
                <a:latin typeface="Arial" panose="020B0604020202020204" pitchFamily="34" charset="0"/>
              </a:rPr>
              <a:t>Emphasize advanced features such as longer range and smart connectivity at competitive prices to differentiate AtliQ Motors in a crowded market.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1">
                  <a:lumMod val="9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95000"/>
                  </a:schemeClr>
                </a:solidFill>
                <a:effectLst/>
                <a:latin typeface="Arial" panose="020B0604020202020204" pitchFamily="34" charset="0"/>
              </a:rPr>
              <a:t>3. </a:t>
            </a:r>
            <a:r>
              <a:rPr kumimoji="0" lang="en-US" altLang="en-US" sz="1200" b="1" i="0" u="none" strike="noStrike" cap="none" normalizeH="0" baseline="0" dirty="0">
                <a:ln>
                  <a:noFill/>
                </a:ln>
                <a:solidFill>
                  <a:schemeClr val="bg1">
                    <a:lumMod val="95000"/>
                  </a:schemeClr>
                </a:solidFill>
                <a:effectLst/>
                <a:latin typeface="Arial" panose="020B0604020202020204" pitchFamily="34" charset="0"/>
              </a:rPr>
              <a:t>Focus on Affordability: </a:t>
            </a:r>
            <a:r>
              <a:rPr kumimoji="0" lang="en-US" altLang="en-US" sz="1200" b="0" i="0" u="none" strike="noStrike" cap="none" normalizeH="0" baseline="0" dirty="0">
                <a:ln>
                  <a:noFill/>
                </a:ln>
                <a:solidFill>
                  <a:schemeClr val="bg1">
                    <a:lumMod val="95000"/>
                  </a:schemeClr>
                </a:solidFill>
                <a:effectLst/>
                <a:latin typeface="Arial" panose="020B0604020202020204" pitchFamily="34" charset="0"/>
              </a:rPr>
              <a:t>Introduce entry-level models priced under ₹1,00,000 to compete with Hero Electric, leveraging government subsidies to make EVs more accessible.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1">
                  <a:lumMod val="9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lumMod val="95000"/>
                  </a:schemeClr>
                </a:solidFill>
                <a:effectLst/>
                <a:latin typeface="Arial" panose="020B0604020202020204" pitchFamily="34" charset="0"/>
              </a:rPr>
              <a:t>4. </a:t>
            </a:r>
            <a:r>
              <a:rPr kumimoji="0" lang="en-US" altLang="en-US" sz="1200" b="1" i="0" u="none" strike="noStrike" cap="none" normalizeH="0" baseline="0" dirty="0">
                <a:ln>
                  <a:noFill/>
                </a:ln>
                <a:solidFill>
                  <a:schemeClr val="bg1">
                    <a:lumMod val="95000"/>
                  </a:schemeClr>
                </a:solidFill>
                <a:effectLst/>
                <a:latin typeface="Arial" panose="020B0604020202020204" pitchFamily="34" charset="0"/>
              </a:rPr>
              <a:t>Promotions and Financing: </a:t>
            </a:r>
            <a:r>
              <a:rPr kumimoji="0" lang="en-US" altLang="en-US" sz="1200" b="0" i="0" u="none" strike="noStrike" cap="none" normalizeH="0" baseline="0" dirty="0">
                <a:ln>
                  <a:noFill/>
                </a:ln>
                <a:solidFill>
                  <a:schemeClr val="bg1">
                    <a:lumMod val="95000"/>
                  </a:schemeClr>
                </a:solidFill>
                <a:effectLst/>
                <a:latin typeface="Arial" panose="020B0604020202020204" pitchFamily="34" charset="0"/>
              </a:rPr>
              <a:t>Offer attractive financing options and promotional deals to boost sales, making EV ownership more accessible to price-sensitive consumers.</a:t>
            </a:r>
          </a:p>
        </p:txBody>
      </p:sp>
      <p:pic>
        <p:nvPicPr>
          <p:cNvPr id="9" name="Camera 8">
            <a:extLst>
              <a:ext uri="{FF2B5EF4-FFF2-40B4-BE49-F238E27FC236}">
                <a16:creationId xmlns:a16="http://schemas.microsoft.com/office/drawing/2014/main" id="{61442ED2-D58F-FA49-9AFE-75C4A300A7D4}"/>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60961" y="5524361"/>
            <a:ext cx="1165617" cy="1165617"/>
          </a:xfrm>
          <a:prstGeom prst="ellipse">
            <a:avLst/>
          </a:prstGeom>
        </p:spPr>
      </p:pic>
    </p:spTree>
    <p:extLst>
      <p:ext uri="{BB962C8B-B14F-4D97-AF65-F5344CB8AC3E}">
        <p14:creationId xmlns:p14="http://schemas.microsoft.com/office/powerpoint/2010/main" val="2858943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23" name="Straight Connector 2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EAB97649-D587-3452-F110-EAE83A7912D7}"/>
              </a:ext>
            </a:extLst>
          </p:cNvPr>
          <p:cNvSpPr txBox="1">
            <a:spLocks/>
          </p:cNvSpPr>
          <p:nvPr/>
        </p:nvSpPr>
        <p:spPr>
          <a:xfrm>
            <a:off x="643468" y="643467"/>
            <a:ext cx="3073550" cy="51262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a:lstStyle>
          <a:p>
            <a:pPr algn="r">
              <a:spcAft>
                <a:spcPts val="600"/>
              </a:spcAft>
            </a:pPr>
            <a:r>
              <a:rPr lang="en-US" sz="4800" dirty="0">
                <a:solidFill>
                  <a:schemeClr val="bg1">
                    <a:lumMod val="95000"/>
                  </a:schemeClr>
                </a:solidFill>
              </a:rPr>
              <a:t>Expansion Strategy</a:t>
            </a:r>
          </a:p>
        </p:txBody>
      </p:sp>
      <p:cxnSp>
        <p:nvCxnSpPr>
          <p:cNvPr id="27" name="Straight Connector 26">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2"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E8B9BB7-7340-8F9B-04A2-B069460D8D5B}"/>
              </a:ext>
            </a:extLst>
          </p:cNvPr>
          <p:cNvSpPr>
            <a:spLocks noGrp="1"/>
          </p:cNvSpPr>
          <p:nvPr>
            <p:ph idx="4294967295"/>
          </p:nvPr>
        </p:nvSpPr>
        <p:spPr>
          <a:xfrm>
            <a:off x="4349863" y="1007918"/>
            <a:ext cx="7191094" cy="4574715"/>
          </a:xfrm>
        </p:spPr>
        <p:txBody>
          <a:bodyPr vert="horz" lIns="0" tIns="45720" rIns="0" bIns="45720" rtlCol="0" anchor="ctr">
            <a:normAutofit/>
          </a:bodyPr>
          <a:lstStyle/>
          <a:p>
            <a:r>
              <a:rPr lang="en-US" sz="1400" dirty="0">
                <a:solidFill>
                  <a:schemeClr val="bg1">
                    <a:lumMod val="95000"/>
                  </a:schemeClr>
                </a:solidFill>
              </a:rPr>
              <a:t>1. </a:t>
            </a:r>
            <a:r>
              <a:rPr lang="en-US" sz="1400" b="1" dirty="0">
                <a:solidFill>
                  <a:schemeClr val="bg1">
                    <a:lumMod val="95000"/>
                  </a:schemeClr>
                </a:solidFill>
              </a:rPr>
              <a:t>Diversify Product Portfolio: </a:t>
            </a:r>
            <a:r>
              <a:rPr lang="en-US" sz="1400" dirty="0">
                <a:solidFill>
                  <a:schemeClr val="bg1">
                    <a:lumMod val="95000"/>
                  </a:schemeClr>
                </a:solidFill>
              </a:rPr>
              <a:t>Expand into electric three-wheelers, four-wheelers, and specialized vehicles like delivery vans and buses.</a:t>
            </a:r>
          </a:p>
          <a:p>
            <a:r>
              <a:rPr lang="en-US" sz="1400" dirty="0">
                <a:solidFill>
                  <a:schemeClr val="bg1">
                    <a:lumMod val="95000"/>
                  </a:schemeClr>
                </a:solidFill>
              </a:rPr>
              <a:t>2. </a:t>
            </a:r>
            <a:r>
              <a:rPr lang="en-US" sz="1400" b="1" dirty="0">
                <a:solidFill>
                  <a:schemeClr val="bg1">
                    <a:lumMod val="95000"/>
                  </a:schemeClr>
                </a:solidFill>
              </a:rPr>
              <a:t>Expand Geographically: </a:t>
            </a:r>
            <a:r>
              <a:rPr lang="en-US" sz="1400" dirty="0">
                <a:solidFill>
                  <a:schemeClr val="bg1">
                    <a:lumMod val="95000"/>
                  </a:schemeClr>
                </a:solidFill>
              </a:rPr>
              <a:t>Focus on Tier 2 and Tier 3 cities in India and explore international markets in Southeast Asia and Africa.</a:t>
            </a:r>
          </a:p>
          <a:p>
            <a:r>
              <a:rPr lang="en-US" sz="1400" dirty="0">
                <a:solidFill>
                  <a:schemeClr val="bg1">
                    <a:lumMod val="95000"/>
                  </a:schemeClr>
                </a:solidFill>
              </a:rPr>
              <a:t>3. </a:t>
            </a:r>
            <a:r>
              <a:rPr lang="en-US" sz="1400" b="1" dirty="0">
                <a:solidFill>
                  <a:schemeClr val="bg1">
                    <a:lumMod val="95000"/>
                  </a:schemeClr>
                </a:solidFill>
              </a:rPr>
              <a:t>Forge Strategic Partnerships: </a:t>
            </a:r>
            <a:r>
              <a:rPr lang="en-US" sz="1400" dirty="0">
                <a:solidFill>
                  <a:schemeClr val="bg1">
                    <a:lumMod val="95000"/>
                  </a:schemeClr>
                </a:solidFill>
              </a:rPr>
              <a:t>Collaborate with charging infrastructure providers, battery manufacturers, and R&amp;D partners to enhance product offerings and innovation.</a:t>
            </a:r>
          </a:p>
          <a:p>
            <a:r>
              <a:rPr lang="en-US" sz="1400" dirty="0">
                <a:solidFill>
                  <a:schemeClr val="bg1">
                    <a:lumMod val="95000"/>
                  </a:schemeClr>
                </a:solidFill>
              </a:rPr>
              <a:t>4. </a:t>
            </a:r>
            <a:r>
              <a:rPr lang="en-US" sz="1400" b="1" dirty="0">
                <a:solidFill>
                  <a:schemeClr val="bg1">
                    <a:lumMod val="95000"/>
                  </a:schemeClr>
                </a:solidFill>
              </a:rPr>
              <a:t>Strengthen Brand and Support: </a:t>
            </a:r>
            <a:r>
              <a:rPr lang="en-US" sz="1400" dirty="0">
                <a:solidFill>
                  <a:schemeClr val="bg1">
                    <a:lumMod val="95000"/>
                  </a:schemeClr>
                </a:solidFill>
              </a:rPr>
              <a:t>Enhance regional marketing, build a robust digital presence, adopt sustainable practices, and expand the service network to boost customer satisfaction and loyalty.</a:t>
            </a:r>
          </a:p>
        </p:txBody>
      </p:sp>
      <p:sp>
        <p:nvSpPr>
          <p:cNvPr id="29" name="Rectangle 28">
            <a:extLst>
              <a:ext uri="{FF2B5EF4-FFF2-40B4-BE49-F238E27FC236}">
                <a16:creationId xmlns:a16="http://schemas.microsoft.com/office/drawing/2014/main" id="{14552793-7DFF-4EC7-AC69-D34A75D01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9" name="Camera 8">
            <a:extLst>
              <a:ext uri="{FF2B5EF4-FFF2-40B4-BE49-F238E27FC236}">
                <a16:creationId xmlns:a16="http://schemas.microsoft.com/office/drawing/2014/main" id="{5A336961-8298-7823-A919-0CA8EAD287C9}"/>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60961" y="5524361"/>
            <a:ext cx="1165617" cy="1165617"/>
          </a:xfrm>
          <a:prstGeom prst="ellipse">
            <a:avLst/>
          </a:prstGeom>
        </p:spPr>
      </p:pic>
    </p:spTree>
    <p:extLst>
      <p:ext uri="{BB962C8B-B14F-4D97-AF65-F5344CB8AC3E}">
        <p14:creationId xmlns:p14="http://schemas.microsoft.com/office/powerpoint/2010/main" val="3451085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23" name="Straight Connector 2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EAB97649-D587-3452-F110-EAE83A7912D7}"/>
              </a:ext>
            </a:extLst>
          </p:cNvPr>
          <p:cNvSpPr txBox="1">
            <a:spLocks/>
          </p:cNvSpPr>
          <p:nvPr/>
        </p:nvSpPr>
        <p:spPr>
          <a:xfrm>
            <a:off x="643468" y="643467"/>
            <a:ext cx="3073550" cy="51262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a:lstStyle>
          <a:p>
            <a:pPr algn="r">
              <a:spcAft>
                <a:spcPts val="600"/>
              </a:spcAft>
            </a:pPr>
            <a:r>
              <a:rPr lang="en-IN" sz="4800" dirty="0">
                <a:solidFill>
                  <a:schemeClr val="bg1">
                    <a:lumMod val="95000"/>
                  </a:schemeClr>
                </a:solidFill>
              </a:rPr>
              <a:t>Expansion Challenges</a:t>
            </a:r>
            <a:endParaRPr lang="en-US" sz="4800" dirty="0">
              <a:solidFill>
                <a:schemeClr val="bg1">
                  <a:lumMod val="95000"/>
                </a:schemeClr>
              </a:solidFill>
            </a:endParaRPr>
          </a:p>
        </p:txBody>
      </p:sp>
      <p:cxnSp>
        <p:nvCxnSpPr>
          <p:cNvPr id="27" name="Straight Connector 26">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2"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14552793-7DFF-4EC7-AC69-D34A75D018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4" name="Rectangle 2">
            <a:extLst>
              <a:ext uri="{FF2B5EF4-FFF2-40B4-BE49-F238E27FC236}">
                <a16:creationId xmlns:a16="http://schemas.microsoft.com/office/drawing/2014/main" id="{67761643-3D16-99FA-B8D2-41FB8C7ECB79}"/>
              </a:ext>
            </a:extLst>
          </p:cNvPr>
          <p:cNvSpPr>
            <a:spLocks noGrp="1" noChangeArrowheads="1"/>
          </p:cNvSpPr>
          <p:nvPr>
            <p:ph idx="4294967295"/>
          </p:nvPr>
        </p:nvSpPr>
        <p:spPr bwMode="auto">
          <a:xfrm>
            <a:off x="4349751" y="1402825"/>
            <a:ext cx="639976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1">
                    <a:lumMod val="95000"/>
                  </a:schemeClr>
                </a:solidFill>
                <a:effectLst/>
                <a:latin typeface="Arial" panose="020B0604020202020204" pitchFamily="34" charset="0"/>
              </a:rPr>
              <a:t>Supply Chain and Infrastructure Constraints</a:t>
            </a:r>
            <a:r>
              <a:rPr kumimoji="0" lang="en-US" altLang="en-US" sz="1200" b="0" i="0" u="none" strike="noStrike" cap="none" normalizeH="0" baseline="0" dirty="0">
                <a:ln>
                  <a:noFill/>
                </a:ln>
                <a:solidFill>
                  <a:schemeClr val="bg1">
                    <a:lumMod val="95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lumMod val="95000"/>
                  </a:schemeClr>
                </a:solidFill>
                <a:effectLst/>
                <a:latin typeface="Arial" panose="020B0604020202020204" pitchFamily="34" charset="0"/>
              </a:rPr>
              <a:t>Challenges with battery supply, component shortages, and inadequate charging infrastructure could lead to production delays and hinder EV adoption, particularly in less developed regions.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bg1">
                  <a:lumMod val="9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1">
                    <a:lumMod val="95000"/>
                  </a:schemeClr>
                </a:solidFill>
                <a:effectLst/>
                <a:latin typeface="Arial" panose="020B0604020202020204" pitchFamily="34" charset="0"/>
              </a:rPr>
              <a:t>Regulatory and Market Competition</a:t>
            </a:r>
            <a:r>
              <a:rPr kumimoji="0" lang="en-US" altLang="en-US" sz="1200" b="0" i="0" u="none" strike="noStrike" cap="none" normalizeH="0" baseline="0" dirty="0">
                <a:ln>
                  <a:noFill/>
                </a:ln>
                <a:solidFill>
                  <a:schemeClr val="bg1">
                    <a:lumMod val="95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lumMod val="95000"/>
                  </a:schemeClr>
                </a:solidFill>
                <a:effectLst/>
                <a:latin typeface="Arial" panose="020B0604020202020204" pitchFamily="34" charset="0"/>
              </a:rPr>
              <a:t>Navigating inconsistent policies across states and international markets, along with intense competition from established players, requires strategic adaptation and significant investment.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bg1">
                  <a:lumMod val="9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1">
                    <a:lumMod val="95000"/>
                  </a:schemeClr>
                </a:solidFill>
                <a:effectLst/>
                <a:latin typeface="Arial" panose="020B0604020202020204" pitchFamily="34" charset="0"/>
              </a:rPr>
              <a:t>Consumer Adoption and Awareness</a:t>
            </a:r>
            <a:r>
              <a:rPr kumimoji="0" lang="en-US" altLang="en-US" sz="1200" b="0" i="0" u="none" strike="noStrike" cap="none" normalizeH="0" baseline="0" dirty="0">
                <a:ln>
                  <a:noFill/>
                </a:ln>
                <a:solidFill>
                  <a:schemeClr val="bg1">
                    <a:lumMod val="95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lumMod val="95000"/>
                  </a:schemeClr>
                </a:solidFill>
                <a:effectLst/>
                <a:latin typeface="Arial" panose="020B0604020202020204" pitchFamily="34" charset="0"/>
              </a:rPr>
              <a:t>Overcoming range anxiety, low consumer awareness, and misconceptions about EVs, especially in smaller cities, will necessitate extensive educational campaigns and marketing efforts.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200" b="0" i="0" u="none" strike="noStrike" cap="none" normalizeH="0" baseline="0" dirty="0">
              <a:ln>
                <a:noFill/>
              </a:ln>
              <a:solidFill>
                <a:schemeClr val="bg1">
                  <a:lumMod val="9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bg1">
                    <a:lumMod val="95000"/>
                  </a:schemeClr>
                </a:solidFill>
                <a:effectLst/>
                <a:latin typeface="Arial" panose="020B0604020202020204" pitchFamily="34" charset="0"/>
              </a:rPr>
              <a:t>Financial and Technological Challenges</a:t>
            </a:r>
            <a:r>
              <a:rPr kumimoji="0" lang="en-US" altLang="en-US" sz="1200" b="0" i="0" u="none" strike="noStrike" cap="none" normalizeH="0" baseline="0" dirty="0">
                <a:ln>
                  <a:noFill/>
                </a:ln>
                <a:solidFill>
                  <a:schemeClr val="bg1">
                    <a:lumMod val="95000"/>
                  </a:schemeClr>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bg1">
                    <a:lumMod val="95000"/>
                  </a:schemeClr>
                </a:solidFill>
                <a:effectLst/>
                <a:latin typeface="Arial" panose="020B0604020202020204" pitchFamily="34" charset="0"/>
              </a:rPr>
              <a:t>High capital expenditure, the need for operational scalability, and keeping pace with rapid technological advancements are critical to maintaining competitiveness and ensuring long-term success.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1">
                  <a:lumMod val="95000"/>
                </a:schemeClr>
              </a:solidFill>
              <a:effectLst/>
              <a:latin typeface="Arial" panose="020B0604020202020204" pitchFamily="34" charset="0"/>
            </a:endParaRPr>
          </a:p>
        </p:txBody>
      </p:sp>
      <p:pic>
        <p:nvPicPr>
          <p:cNvPr id="9" name="Camera 8">
            <a:extLst>
              <a:ext uri="{FF2B5EF4-FFF2-40B4-BE49-F238E27FC236}">
                <a16:creationId xmlns:a16="http://schemas.microsoft.com/office/drawing/2014/main" id="{BEE07CBE-3B3E-E0C5-5CBB-543081B98E92}"/>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60961" y="5524361"/>
            <a:ext cx="1165617" cy="1165617"/>
          </a:xfrm>
          <a:prstGeom prst="ellipse">
            <a:avLst/>
          </a:prstGeom>
        </p:spPr>
      </p:pic>
    </p:spTree>
    <p:extLst>
      <p:ext uri="{BB962C8B-B14F-4D97-AF65-F5344CB8AC3E}">
        <p14:creationId xmlns:p14="http://schemas.microsoft.com/office/powerpoint/2010/main" val="642764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E69AD-1E36-FFCD-BCC9-873A95577A74}"/>
              </a:ext>
            </a:extLst>
          </p:cNvPr>
          <p:cNvSpPr>
            <a:spLocks noGrp="1"/>
          </p:cNvSpPr>
          <p:nvPr>
            <p:ph type="title"/>
          </p:nvPr>
        </p:nvSpPr>
        <p:spPr>
          <a:xfrm>
            <a:off x="6411685" y="634946"/>
            <a:ext cx="5127171" cy="1450757"/>
          </a:xfrm>
        </p:spPr>
        <p:txBody>
          <a:bodyPr>
            <a:normAutofit/>
          </a:bodyPr>
          <a:lstStyle/>
          <a:p>
            <a:r>
              <a:rPr lang="en-IN" dirty="0">
                <a:solidFill>
                  <a:schemeClr val="bg1"/>
                </a:solidFill>
              </a:rPr>
              <a:t>Problem Statement</a:t>
            </a:r>
          </a:p>
        </p:txBody>
      </p:sp>
      <p:pic>
        <p:nvPicPr>
          <p:cNvPr id="17" name="Graphic 16" descr="Electric Car">
            <a:extLst>
              <a:ext uri="{FF2B5EF4-FFF2-40B4-BE49-F238E27FC236}">
                <a16:creationId xmlns:a16="http://schemas.microsoft.com/office/drawing/2014/main" id="{1EDB9753-9D7D-EB75-1577-D0B2BF2FF9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3192" y="711306"/>
            <a:ext cx="5115347" cy="5115347"/>
          </a:xfrm>
          <a:prstGeom prst="rect">
            <a:avLst/>
          </a:prstGeom>
        </p:spPr>
      </p:pic>
      <p:cxnSp>
        <p:nvCxnSpPr>
          <p:cNvPr id="18" name="Straight Connector 17">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3065926-55E0-FC5E-150A-752F77A96BB3}"/>
              </a:ext>
            </a:extLst>
          </p:cNvPr>
          <p:cNvSpPr>
            <a:spLocks noGrp="1"/>
          </p:cNvSpPr>
          <p:nvPr>
            <p:ph idx="1"/>
          </p:nvPr>
        </p:nvSpPr>
        <p:spPr>
          <a:xfrm>
            <a:off x="6411684" y="2407436"/>
            <a:ext cx="5127172" cy="3461658"/>
          </a:xfrm>
        </p:spPr>
        <p:txBody>
          <a:bodyPr>
            <a:normAutofit fontScale="92500" lnSpcReduction="10000"/>
          </a:bodyPr>
          <a:lstStyle/>
          <a:p>
            <a:pPr>
              <a:lnSpc>
                <a:spcPct val="110000"/>
              </a:lnSpc>
            </a:pPr>
            <a:r>
              <a:rPr lang="en-US" sz="1500" dirty="0">
                <a:solidFill>
                  <a:schemeClr val="bg1"/>
                </a:solidFill>
              </a:rPr>
              <a:t>AtliQ Motors, an American automotive giant known for its electric vehicles (EVs), has seen its market share rise to 25% in North America over the past five years. As part of their expansion into India, where their current market share is less than 2%, Bruce Haryali, the chief of AtliQ Motors India, has asked us to conduct a detailed market study of the EV/Hybrid sector in India. </a:t>
            </a:r>
          </a:p>
          <a:p>
            <a:pPr>
              <a:lnSpc>
                <a:spcPct val="110000"/>
              </a:lnSpc>
            </a:pPr>
            <a:r>
              <a:rPr lang="en-US" sz="1600" dirty="0">
                <a:solidFill>
                  <a:schemeClr val="bg1"/>
                </a:solidFill>
              </a:rPr>
              <a:t>In my role as Peter Pandey, the data analyst</a:t>
            </a:r>
            <a:r>
              <a:rPr lang="en-US" sz="1500" dirty="0">
                <a:solidFill>
                  <a:schemeClr val="bg1"/>
                </a:solidFill>
              </a:rPr>
              <a:t>, </a:t>
            </a:r>
            <a:r>
              <a:rPr lang="en-US" sz="1600" dirty="0">
                <a:solidFill>
                  <a:schemeClr val="bg1"/>
                </a:solidFill>
              </a:rPr>
              <a:t>I analyzed the data to answer the questions outlined in the provided document. I designed a clear and intuitive dashboard to present my findings and used additional research to support my recommendations. The goal was to create a compelling and concise presentation, focusing on good storytelling, for Bruce Haryali.</a:t>
            </a:r>
            <a:endParaRPr lang="en-IN" sz="1500" dirty="0">
              <a:solidFill>
                <a:schemeClr val="bg1"/>
              </a:solidFill>
            </a:endParaRPr>
          </a:p>
        </p:txBody>
      </p:sp>
      <p:sp>
        <p:nvSpPr>
          <p:cNvPr id="19" name="Rectangle 18">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12" name="Video 11">
            <a:hlinkClick r:id="" action="ppaction://media"/>
            <a:extLst>
              <a:ext uri="{FF2B5EF4-FFF2-40B4-BE49-F238E27FC236}">
                <a16:creationId xmlns:a16="http://schemas.microsoft.com/office/drawing/2014/main" id="{770987F9-7AE5-A889-4947-3B6843ADBA8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rcRect l="21875" r="21875"/>
          <a:stretch>
            <a:fillRect/>
          </a:stretch>
        </p:blipFill>
        <p:spPr>
          <a:xfrm>
            <a:off x="60961" y="5524361"/>
            <a:ext cx="1165617" cy="1165617"/>
          </a:xfrm>
          <a:prstGeom prst="ellipse">
            <a:avLst/>
          </a:prstGeom>
        </p:spPr>
      </p:pic>
    </p:spTree>
    <p:extLst>
      <p:ext uri="{BB962C8B-B14F-4D97-AF65-F5344CB8AC3E}">
        <p14:creationId xmlns:p14="http://schemas.microsoft.com/office/powerpoint/2010/main" val="825838503"/>
      </p:ext>
    </p:extLst>
  </p:cSld>
  <p:clrMapOvr>
    <a:masterClrMapping/>
  </p:clrMapOvr>
  <mc:AlternateContent xmlns:mc="http://schemas.openxmlformats.org/markup-compatibility/2006">
    <mc:Choice xmlns:p14="http://schemas.microsoft.com/office/powerpoint/2010/main" Requires="p14">
      <p:transition spd="slow" p14:dur="2000" advTm="43691"/>
    </mc:Choice>
    <mc:Fallback>
      <p:transition spd="slow" advTm="43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2" presetClass="entr" presetSubtype="8" fill="hold" nodeType="withEffect">
                                  <p:stCondLst>
                                    <p:cond delay="0"/>
                                  </p:stCondLst>
                                  <p:childTnLst>
                                    <p:set>
                                      <p:cBhvr>
                                        <p:cTn id="8" dur="1" fill="hold">
                                          <p:stCondLst>
                                            <p:cond delay="0"/>
                                          </p:stCondLst>
                                        </p:cTn>
                                        <p:tgtEl>
                                          <p:spTgt spid="17"/>
                                        </p:tgtEl>
                                        <p:attrNameLst>
                                          <p:attrName>style.visibility</p:attrName>
                                        </p:attrNameLst>
                                      </p:cBhvr>
                                      <p:to>
                                        <p:strVal val="visible"/>
                                      </p:to>
                                    </p:set>
                                    <p:anim calcmode="lin" valueType="num">
                                      <p:cBhvr additive="base">
                                        <p:cTn id="9" dur="500" fill="hold"/>
                                        <p:tgtEl>
                                          <p:spTgt spid="17"/>
                                        </p:tgtEl>
                                        <p:attrNameLst>
                                          <p:attrName>ppt_x</p:attrName>
                                        </p:attrNameLst>
                                      </p:cBhvr>
                                      <p:tavLst>
                                        <p:tav tm="0">
                                          <p:val>
                                            <p:strVal val="0-#ppt_w/2"/>
                                          </p:val>
                                        </p:tav>
                                        <p:tav tm="100000">
                                          <p:val>
                                            <p:strVal val="#ppt_x"/>
                                          </p:val>
                                        </p:tav>
                                      </p:tavLst>
                                    </p:anim>
                                    <p:anim calcmode="lin" valueType="num">
                                      <p:cBhvr additive="base">
                                        <p:cTn id="1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2"/>
                </p:tgtEl>
              </p:cMediaNode>
            </p:video>
            <p:seq concurrent="1" nextAc="seek">
              <p:cTn id="12" restart="whenNotActive" fill="hold" evtFilter="cancelBubble" nodeType="interactiveSeq">
                <p:stCondLst>
                  <p:cond evt="onClick" delay="0">
                    <p:tgtEl>
                      <p:spTgt spid="1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7E9559-BC5F-967C-0ADD-F497FC1BAD90}"/>
              </a:ext>
            </a:extLst>
          </p:cNvPr>
          <p:cNvSpPr>
            <a:spLocks noGrp="1"/>
          </p:cNvSpPr>
          <p:nvPr>
            <p:ph type="title"/>
          </p:nvPr>
        </p:nvSpPr>
        <p:spPr>
          <a:xfrm>
            <a:off x="3836504" y="758951"/>
            <a:ext cx="7319175" cy="3374931"/>
          </a:xfrm>
        </p:spPr>
        <p:txBody>
          <a:bodyPr vert="horz" lIns="91440" tIns="45720" rIns="91440" bIns="45720" rtlCol="0" anchor="b">
            <a:normAutofit/>
          </a:bodyPr>
          <a:lstStyle/>
          <a:p>
            <a:r>
              <a:rPr lang="en-US" sz="8000" dirty="0">
                <a:solidFill>
                  <a:schemeClr val="bg1">
                    <a:lumMod val="95000"/>
                  </a:schemeClr>
                </a:solidFill>
              </a:rPr>
              <a:t>Thank you!</a:t>
            </a:r>
          </a:p>
        </p:txBody>
      </p:sp>
      <p:pic>
        <p:nvPicPr>
          <p:cNvPr id="6" name="Graphic 5" descr="Handshake">
            <a:extLst>
              <a:ext uri="{FF2B5EF4-FFF2-40B4-BE49-F238E27FC236}">
                <a16:creationId xmlns:a16="http://schemas.microsoft.com/office/drawing/2014/main" id="{4DB19A33-D7B7-7211-3DCA-5F4DFC066E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0973" y="1790485"/>
            <a:ext cx="2758331" cy="2758331"/>
          </a:xfrm>
          <a:prstGeom prst="rect">
            <a:avLst/>
          </a:prstGeom>
        </p:spPr>
      </p:pic>
      <p:cxnSp>
        <p:nvCxnSpPr>
          <p:cNvPr id="15" name="Straight Connector 14">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8251" y="4294753"/>
            <a:ext cx="7132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2DB1480-5B24-4B37-B70E-C74945DD9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10" name="Camera 9">
            <a:extLst>
              <a:ext uri="{FF2B5EF4-FFF2-40B4-BE49-F238E27FC236}">
                <a16:creationId xmlns:a16="http://schemas.microsoft.com/office/drawing/2014/main" id="{FDE4D322-BBDA-18A9-FE5A-215C0F93F797}"/>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60961" y="5524361"/>
            <a:ext cx="1165617" cy="1165617"/>
          </a:xfrm>
          <a:prstGeom prst="ellipse">
            <a:avLst/>
          </a:prstGeom>
        </p:spPr>
      </p:pic>
    </p:spTree>
    <p:extLst>
      <p:ext uri="{BB962C8B-B14F-4D97-AF65-F5344CB8AC3E}">
        <p14:creationId xmlns:p14="http://schemas.microsoft.com/office/powerpoint/2010/main" val="300618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par>
                          <p:cTn id="8" fill="hold">
                            <p:stCondLst>
                              <p:cond delay="7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C320F3-5FA9-28DD-BEB9-7463C1E3EFB8}"/>
              </a:ext>
            </a:extLst>
          </p:cNvPr>
          <p:cNvSpPr>
            <a:spLocks noGrp="1"/>
          </p:cNvSpPr>
          <p:nvPr>
            <p:ph type="title"/>
          </p:nvPr>
        </p:nvSpPr>
        <p:spPr>
          <a:xfrm>
            <a:off x="949047" y="643466"/>
            <a:ext cx="2771273" cy="5470463"/>
          </a:xfrm>
        </p:spPr>
        <p:txBody>
          <a:bodyPr anchor="ctr">
            <a:normAutofit/>
          </a:bodyPr>
          <a:lstStyle/>
          <a:p>
            <a:r>
              <a:rPr lang="en-IN" sz="3600" dirty="0"/>
              <a:t>Project Overview</a:t>
            </a:r>
          </a:p>
        </p:txBody>
      </p:sp>
      <p:cxnSp>
        <p:nvCxnSpPr>
          <p:cNvPr id="29" name="Straight Connector 28">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15E7B656-DF73-862A-FDE6-756402978DAD}"/>
              </a:ext>
            </a:extLst>
          </p:cNvPr>
          <p:cNvSpPr>
            <a:spLocks noGrp="1"/>
          </p:cNvSpPr>
          <p:nvPr>
            <p:ph idx="1"/>
          </p:nvPr>
        </p:nvSpPr>
        <p:spPr>
          <a:xfrm>
            <a:off x="4386143" y="940729"/>
            <a:ext cx="6818427" cy="5470462"/>
          </a:xfrm>
        </p:spPr>
        <p:txBody>
          <a:bodyPr anchor="ctr">
            <a:normAutofit/>
          </a:bodyPr>
          <a:lstStyle/>
          <a:p>
            <a:pPr>
              <a:lnSpc>
                <a:spcPct val="110000"/>
              </a:lnSpc>
              <a:buFont typeface="Wingdings" panose="05000000000000000000" pitchFamily="2" charset="2"/>
              <a:buChar char="v"/>
            </a:pPr>
            <a:r>
              <a:rPr lang="en-US" sz="1400" b="1" dirty="0">
                <a:solidFill>
                  <a:srgbClr val="BF9988"/>
                </a:solidFill>
              </a:rPr>
              <a:t>Objective:</a:t>
            </a:r>
            <a:r>
              <a:rPr lang="en-US" sz="1400" b="1" dirty="0"/>
              <a:t> </a:t>
            </a:r>
            <a:r>
              <a:rPr lang="en-US" sz="1400" dirty="0"/>
              <a:t>To analyze the EV market in India from 2022 to 2024, providing insights into sales performance, state penetration rates, and growth trends to support AtliQ Motors' expansion into the Indian market.</a:t>
            </a:r>
          </a:p>
          <a:p>
            <a:pPr>
              <a:lnSpc>
                <a:spcPct val="110000"/>
              </a:lnSpc>
              <a:buFont typeface="Wingdings" panose="05000000000000000000" pitchFamily="2" charset="2"/>
              <a:buChar char="v"/>
            </a:pPr>
            <a:r>
              <a:rPr lang="en-US" sz="1400" b="1" dirty="0">
                <a:solidFill>
                  <a:srgbClr val="BF9988"/>
                </a:solidFill>
              </a:rPr>
              <a:t>Focus:</a:t>
            </a:r>
            <a:r>
              <a:rPr lang="en-US" sz="1400" b="1" dirty="0"/>
              <a:t> </a:t>
            </a:r>
            <a:r>
              <a:rPr lang="en-US" sz="1400" dirty="0"/>
              <a:t>The analysis focuses on identifying top and bottom EV makers, evaluating state performance, analyzing quarterly sales trends, and projecting future growth rates to support AtliQ Motors' expansion strategy.</a:t>
            </a:r>
          </a:p>
          <a:p>
            <a:pPr>
              <a:lnSpc>
                <a:spcPct val="110000"/>
              </a:lnSpc>
              <a:buFont typeface="Wingdings" panose="05000000000000000000" pitchFamily="2" charset="2"/>
              <a:buChar char="v"/>
            </a:pPr>
            <a:r>
              <a:rPr lang="en-US" sz="1400" b="1" dirty="0">
                <a:solidFill>
                  <a:srgbClr val="BF9988"/>
                </a:solidFill>
              </a:rPr>
              <a:t>Datasets:</a:t>
            </a:r>
            <a:r>
              <a:rPr lang="en-US" sz="1400" b="1" dirty="0"/>
              <a:t> </a:t>
            </a:r>
            <a:r>
              <a:rPr lang="en-US" sz="1400" dirty="0"/>
              <a:t>The analysis uses </a:t>
            </a:r>
            <a:r>
              <a:rPr lang="en-US" sz="1400" dirty="0">
                <a:solidFill>
                  <a:srgbClr val="BF9988"/>
                </a:solidFill>
              </a:rPr>
              <a:t>`</a:t>
            </a:r>
            <a:r>
              <a:rPr lang="en-US" sz="1400" b="1" dirty="0">
                <a:solidFill>
                  <a:srgbClr val="BF9988"/>
                </a:solidFill>
              </a:rPr>
              <a:t>dim_date</a:t>
            </a:r>
            <a:r>
              <a:rPr lang="en-US" sz="1400" dirty="0">
                <a:solidFill>
                  <a:srgbClr val="BF9988"/>
                </a:solidFill>
              </a:rPr>
              <a:t>` </a:t>
            </a:r>
            <a:r>
              <a:rPr lang="en-US" sz="1400" dirty="0"/>
              <a:t>for date-related information, </a:t>
            </a:r>
            <a:r>
              <a:rPr lang="en-US" sz="1400" dirty="0">
                <a:solidFill>
                  <a:srgbClr val="BF9988"/>
                </a:solidFill>
              </a:rPr>
              <a:t>`</a:t>
            </a:r>
            <a:r>
              <a:rPr lang="en-US" sz="1400" b="1" dirty="0">
                <a:solidFill>
                  <a:srgbClr val="BF9988"/>
                </a:solidFill>
              </a:rPr>
              <a:t>electric_vehicle_sales_by_makers</a:t>
            </a:r>
            <a:r>
              <a:rPr lang="en-US" sz="1400" dirty="0">
                <a:solidFill>
                  <a:srgbClr val="BF9988"/>
                </a:solidFill>
              </a:rPr>
              <a:t>`</a:t>
            </a:r>
            <a:r>
              <a:rPr lang="en-US" sz="1400" dirty="0"/>
              <a:t> for sales data by maker, and </a:t>
            </a:r>
            <a:r>
              <a:rPr lang="en-US" sz="1400" dirty="0">
                <a:solidFill>
                  <a:srgbClr val="BF9988"/>
                </a:solidFill>
              </a:rPr>
              <a:t>`</a:t>
            </a:r>
            <a:r>
              <a:rPr lang="en-US" sz="1400" b="1" dirty="0">
                <a:solidFill>
                  <a:srgbClr val="BF9988"/>
                </a:solidFill>
              </a:rPr>
              <a:t>electric_vehicle_sales_by_state</a:t>
            </a:r>
            <a:r>
              <a:rPr lang="en-US" sz="1400" dirty="0">
                <a:solidFill>
                  <a:srgbClr val="BF9988"/>
                </a:solidFill>
              </a:rPr>
              <a:t>` </a:t>
            </a:r>
            <a:r>
              <a:rPr lang="en-US" sz="1400" dirty="0"/>
              <a:t>for sales and total vehicle data by state.</a:t>
            </a:r>
          </a:p>
          <a:p>
            <a:pPr>
              <a:lnSpc>
                <a:spcPct val="110000"/>
              </a:lnSpc>
              <a:buFont typeface="Wingdings" panose="05000000000000000000" pitchFamily="2" charset="2"/>
              <a:buChar char="v"/>
            </a:pPr>
            <a:r>
              <a:rPr lang="en-US" sz="1400" b="1" dirty="0">
                <a:solidFill>
                  <a:srgbClr val="BF9988"/>
                </a:solidFill>
              </a:rPr>
              <a:t>Data Handling Techniques:</a:t>
            </a:r>
            <a:endParaRPr lang="en-US" sz="1400" dirty="0">
              <a:solidFill>
                <a:srgbClr val="BF9988"/>
              </a:solidFill>
            </a:endParaRPr>
          </a:p>
          <a:p>
            <a:pPr lvl="1">
              <a:lnSpc>
                <a:spcPct val="110000"/>
              </a:lnSpc>
              <a:buFont typeface="Wingdings" panose="05000000000000000000" pitchFamily="2" charset="2"/>
              <a:buChar char="§"/>
            </a:pPr>
            <a:r>
              <a:rPr lang="en-US" sz="1200" b="1" dirty="0"/>
              <a:t>Missing Values:</a:t>
            </a:r>
            <a:r>
              <a:rPr lang="en-US" sz="1200" dirty="0"/>
              <a:t> Checked for and handled missing values to ensure data completeness.</a:t>
            </a:r>
          </a:p>
          <a:p>
            <a:pPr lvl="1">
              <a:lnSpc>
                <a:spcPct val="110000"/>
              </a:lnSpc>
              <a:buFont typeface="Wingdings" panose="05000000000000000000" pitchFamily="2" charset="2"/>
              <a:buChar char="§"/>
            </a:pPr>
            <a:r>
              <a:rPr lang="en-US" sz="1200" b="1" dirty="0"/>
              <a:t>Data Types:</a:t>
            </a:r>
            <a:r>
              <a:rPr lang="en-US" sz="1200" dirty="0"/>
              <a:t> Verified and adjusted data types, including converting date columns to datetime format for accurate analysis.</a:t>
            </a:r>
          </a:p>
          <a:p>
            <a:pPr lvl="1">
              <a:lnSpc>
                <a:spcPct val="110000"/>
              </a:lnSpc>
              <a:buFont typeface="Wingdings" panose="05000000000000000000" pitchFamily="2" charset="2"/>
              <a:buChar char="§"/>
            </a:pPr>
            <a:r>
              <a:rPr lang="en-US" sz="1200" b="1" dirty="0"/>
              <a:t>Duplicate Values:</a:t>
            </a:r>
            <a:r>
              <a:rPr lang="en-US" sz="1200" dirty="0"/>
              <a:t> Addressed duplicate entries by standardizing naming conventions, such as merging 'Andaman &amp; Nicobar' with 'Andaman &amp; Nicobar Island' to ensure consistency.</a:t>
            </a:r>
          </a:p>
          <a:p>
            <a:pPr>
              <a:lnSpc>
                <a:spcPct val="110000"/>
              </a:lnSpc>
            </a:pPr>
            <a:endParaRPr lang="en-IN" sz="1400" dirty="0"/>
          </a:p>
        </p:txBody>
      </p:sp>
      <p:pic>
        <p:nvPicPr>
          <p:cNvPr id="8" name="Camera 7">
            <a:extLst>
              <a:ext uri="{FF2B5EF4-FFF2-40B4-BE49-F238E27FC236}">
                <a16:creationId xmlns:a16="http://schemas.microsoft.com/office/drawing/2014/main" id="{0149B56C-A018-CFA2-DE3E-02A667ED979E}"/>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60961" y="5524361"/>
            <a:ext cx="1165617" cy="1165617"/>
          </a:xfrm>
          <a:prstGeom prst="ellipse">
            <a:avLst/>
          </a:prstGeom>
        </p:spPr>
      </p:pic>
    </p:spTree>
    <p:extLst>
      <p:ext uri="{BB962C8B-B14F-4D97-AF65-F5344CB8AC3E}">
        <p14:creationId xmlns:p14="http://schemas.microsoft.com/office/powerpoint/2010/main" val="427491579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D422B99-6ECB-103C-418B-612C27E27909}"/>
              </a:ext>
            </a:extLst>
          </p:cNvPr>
          <p:cNvSpPr>
            <a:spLocks noGrp="1"/>
          </p:cNvSpPr>
          <p:nvPr>
            <p:ph type="ctrTitle"/>
          </p:nvPr>
        </p:nvSpPr>
        <p:spPr>
          <a:xfrm>
            <a:off x="3836504" y="758951"/>
            <a:ext cx="7319175" cy="3374931"/>
          </a:xfrm>
        </p:spPr>
        <p:txBody>
          <a:bodyPr>
            <a:normAutofit/>
          </a:bodyPr>
          <a:lstStyle/>
          <a:p>
            <a:r>
              <a:rPr lang="en-IN" dirty="0">
                <a:solidFill>
                  <a:schemeClr val="bg1">
                    <a:lumMod val="95000"/>
                  </a:schemeClr>
                </a:solidFill>
              </a:rPr>
              <a:t>Primary Questions</a:t>
            </a:r>
          </a:p>
        </p:txBody>
      </p:sp>
      <p:sp>
        <p:nvSpPr>
          <p:cNvPr id="5" name="Subtitle 4">
            <a:extLst>
              <a:ext uri="{FF2B5EF4-FFF2-40B4-BE49-F238E27FC236}">
                <a16:creationId xmlns:a16="http://schemas.microsoft.com/office/drawing/2014/main" id="{222E80C4-F911-7DED-FA3F-2E18DD2A8B4D}"/>
              </a:ext>
            </a:extLst>
          </p:cNvPr>
          <p:cNvSpPr>
            <a:spLocks noGrp="1"/>
          </p:cNvSpPr>
          <p:nvPr>
            <p:ph type="subTitle" idx="1"/>
          </p:nvPr>
        </p:nvSpPr>
        <p:spPr>
          <a:xfrm>
            <a:off x="3836504" y="4455620"/>
            <a:ext cx="7321946" cy="1143000"/>
          </a:xfrm>
        </p:spPr>
        <p:txBody>
          <a:bodyPr>
            <a:normAutofit fontScale="92500" lnSpcReduction="20000"/>
          </a:bodyPr>
          <a:lstStyle/>
          <a:p>
            <a:r>
              <a:rPr lang="en-US" dirty="0">
                <a:solidFill>
                  <a:schemeClr val="bg1">
                    <a:lumMod val="95000"/>
                  </a:schemeClr>
                </a:solidFill>
              </a:rPr>
              <a:t>Data-Driven Analysis of Sales, Penetration Rates, and Growth Trends</a:t>
            </a:r>
            <a:endParaRPr lang="en-IN" dirty="0">
              <a:solidFill>
                <a:schemeClr val="bg1">
                  <a:lumMod val="95000"/>
                </a:schemeClr>
              </a:solidFill>
            </a:endParaRPr>
          </a:p>
        </p:txBody>
      </p:sp>
      <p:pic>
        <p:nvPicPr>
          <p:cNvPr id="9" name="Graphic 8" descr="Help">
            <a:extLst>
              <a:ext uri="{FF2B5EF4-FFF2-40B4-BE49-F238E27FC236}">
                <a16:creationId xmlns:a16="http://schemas.microsoft.com/office/drawing/2014/main" id="{9CF16E5B-E6DC-817E-3214-17173C3A81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0973" y="1790485"/>
            <a:ext cx="2758331" cy="2758331"/>
          </a:xfrm>
          <a:prstGeom prst="rect">
            <a:avLst/>
          </a:prstGeom>
        </p:spPr>
      </p:pic>
      <p:cxnSp>
        <p:nvCxnSpPr>
          <p:cNvPr id="14" name="Straight Connector 13">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8251" y="4294753"/>
            <a:ext cx="7132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2DB1480-5B24-4B37-B70E-C74945DD9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10" name="Camera 9">
            <a:extLst>
              <a:ext uri="{FF2B5EF4-FFF2-40B4-BE49-F238E27FC236}">
                <a16:creationId xmlns:a16="http://schemas.microsoft.com/office/drawing/2014/main" id="{08252AAC-14D6-0D5E-3EA3-00D2ADB27CB9}"/>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60961" y="5524361"/>
            <a:ext cx="1165617" cy="1165617"/>
          </a:xfrm>
          <a:prstGeom prst="ellipse">
            <a:avLst/>
          </a:prstGeom>
        </p:spPr>
      </p:pic>
    </p:spTree>
    <p:extLst>
      <p:ext uri="{BB962C8B-B14F-4D97-AF65-F5344CB8AC3E}">
        <p14:creationId xmlns:p14="http://schemas.microsoft.com/office/powerpoint/2010/main" val="224456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38" name="Straight Connector 3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0" name="Rectangle 39">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EEA08-CE52-7202-0E1A-558F125B80F5}"/>
              </a:ext>
            </a:extLst>
          </p:cNvPr>
          <p:cNvSpPr>
            <a:spLocks noGrp="1"/>
          </p:cNvSpPr>
          <p:nvPr>
            <p:ph type="title"/>
          </p:nvPr>
        </p:nvSpPr>
        <p:spPr>
          <a:xfrm>
            <a:off x="633999" y="4550230"/>
            <a:ext cx="10909073" cy="957902"/>
          </a:xfrm>
        </p:spPr>
        <p:txBody>
          <a:bodyPr vert="horz" lIns="91440" tIns="45720" rIns="91440" bIns="45720" rtlCol="0" anchor="b">
            <a:normAutofit/>
          </a:bodyPr>
          <a:lstStyle/>
          <a:p>
            <a:r>
              <a:rPr lang="en-US" sz="2900" dirty="0">
                <a:solidFill>
                  <a:schemeClr val="bg1"/>
                </a:solidFill>
              </a:rPr>
              <a:t>Q1. List the top 3 and bottom 3 makers for the fiscal years 2023 and 2024 in terms of the number of 2-wheelers sold.</a:t>
            </a:r>
          </a:p>
        </p:txBody>
      </p:sp>
      <p:pic>
        <p:nvPicPr>
          <p:cNvPr id="7" name="Picture 6">
            <a:extLst>
              <a:ext uri="{FF2B5EF4-FFF2-40B4-BE49-F238E27FC236}">
                <a16:creationId xmlns:a16="http://schemas.microsoft.com/office/drawing/2014/main" id="{B32F8468-7131-ABF1-7DA0-08E091540930}"/>
              </a:ext>
            </a:extLst>
          </p:cNvPr>
          <p:cNvPicPr>
            <a:picLocks noChangeAspect="1"/>
          </p:cNvPicPr>
          <p:nvPr/>
        </p:nvPicPr>
        <p:blipFill>
          <a:blip r:embed="rId4">
            <a:extLst>
              <a:ext uri="{28A0092B-C50C-407E-A947-70E740481C1C}">
                <a14:useLocalDpi xmlns:a14="http://schemas.microsoft.com/office/drawing/2010/main" val="0"/>
              </a:ext>
            </a:extLst>
          </a:blip>
          <a:stretch/>
        </p:blipFill>
        <p:spPr>
          <a:xfrm>
            <a:off x="864060" y="1053473"/>
            <a:ext cx="4879516" cy="3037498"/>
          </a:xfrm>
          <a:prstGeom prst="rect">
            <a:avLst/>
          </a:prstGeom>
        </p:spPr>
      </p:pic>
      <p:pic>
        <p:nvPicPr>
          <p:cNvPr id="5" name="Content Placeholder 4">
            <a:extLst>
              <a:ext uri="{FF2B5EF4-FFF2-40B4-BE49-F238E27FC236}">
                <a16:creationId xmlns:a16="http://schemas.microsoft.com/office/drawing/2014/main" id="{200E5DB0-9B14-FA58-0DB2-A74DB978FB0A}"/>
              </a:ext>
            </a:extLst>
          </p:cNvPr>
          <p:cNvPicPr>
            <a:picLocks noChangeAspect="1"/>
          </p:cNvPicPr>
          <p:nvPr/>
        </p:nvPicPr>
        <p:blipFill>
          <a:blip r:embed="rId5"/>
          <a:stretch>
            <a:fillRect/>
          </a:stretch>
        </p:blipFill>
        <p:spPr>
          <a:xfrm>
            <a:off x="6096000" y="1053473"/>
            <a:ext cx="4908082" cy="3018339"/>
          </a:xfrm>
          <a:prstGeom prst="rect">
            <a:avLst/>
          </a:prstGeom>
        </p:spPr>
      </p:pic>
      <p:cxnSp>
        <p:nvCxnSpPr>
          <p:cNvPr id="42" name="Straight Connector 41">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10" name="Camera 9">
            <a:extLst>
              <a:ext uri="{FF2B5EF4-FFF2-40B4-BE49-F238E27FC236}">
                <a16:creationId xmlns:a16="http://schemas.microsoft.com/office/drawing/2014/main" id="{41340125-A8F1-34D6-16B3-FDD8B776B31B}"/>
              </a:ext>
            </a:extLst>
          </p:cNvPr>
          <p:cNvPicPr>
            <a:picLocks noChangeAspect="1"/>
            <a:extLst>
              <a:ext uri="{51228E76-BA90-4043-B771-695A4F85340A}">
                <alf:liveFeedProps xmlns:alf="http://schemas.microsoft.com/office/drawing/2021/livefeed"/>
              </a:ext>
            </a:extLst>
          </p:cNvPicPr>
          <p:nvPr/>
        </p:nvPicPr>
        <p:blipFill>
          <a:blip r:embed="rId6">
            <a:extLst>
              <a:ext uri="{96DAC541-7B7A-43D3-8B79-37D633B846F1}">
                <asvg:svgBlip xmlns:asvg="http://schemas.microsoft.com/office/drawing/2016/SVG/main" r:embed="rId7"/>
              </a:ext>
            </a:extLst>
          </a:blip>
          <a:stretch>
            <a:fillRect/>
          </a:stretch>
        </p:blipFill>
        <p:spPr>
          <a:xfrm>
            <a:off x="60961" y="5524361"/>
            <a:ext cx="1165617" cy="1165617"/>
          </a:xfrm>
          <a:prstGeom prst="ellipse">
            <a:avLst/>
          </a:prstGeom>
        </p:spPr>
      </p:pic>
    </p:spTree>
    <p:extLst>
      <p:ext uri="{BB962C8B-B14F-4D97-AF65-F5344CB8AC3E}">
        <p14:creationId xmlns:p14="http://schemas.microsoft.com/office/powerpoint/2010/main" val="1393572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59" name="Straight Connector 5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61" name="Rectangle 60">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EEA08-CE52-7202-0E1A-558F125B80F5}"/>
              </a:ext>
            </a:extLst>
          </p:cNvPr>
          <p:cNvSpPr>
            <a:spLocks noGrp="1"/>
          </p:cNvSpPr>
          <p:nvPr>
            <p:ph type="title"/>
          </p:nvPr>
        </p:nvSpPr>
        <p:spPr>
          <a:xfrm>
            <a:off x="633999" y="4550230"/>
            <a:ext cx="10909073" cy="957902"/>
          </a:xfrm>
        </p:spPr>
        <p:txBody>
          <a:bodyPr vert="horz" lIns="91440" tIns="45720" rIns="91440" bIns="45720" rtlCol="0" anchor="b">
            <a:normAutofit/>
          </a:bodyPr>
          <a:lstStyle/>
          <a:p>
            <a:r>
              <a:rPr lang="en-US" sz="2900" dirty="0">
                <a:solidFill>
                  <a:schemeClr val="bg1"/>
                </a:solidFill>
              </a:rPr>
              <a:t>Q2. Identify the top 5 states with the highest penetration rate in 2-wheeler and 4-wheeler EV sales in FY 2024</a:t>
            </a:r>
          </a:p>
        </p:txBody>
      </p:sp>
      <p:pic>
        <p:nvPicPr>
          <p:cNvPr id="5" name="Content Placeholder 4">
            <a:extLst>
              <a:ext uri="{FF2B5EF4-FFF2-40B4-BE49-F238E27FC236}">
                <a16:creationId xmlns:a16="http://schemas.microsoft.com/office/drawing/2014/main" id="{200E5DB0-9B14-FA58-0DB2-A74DB978FB0A}"/>
              </a:ext>
            </a:extLst>
          </p:cNvPr>
          <p:cNvPicPr>
            <a:picLocks noChangeAspect="1"/>
          </p:cNvPicPr>
          <p:nvPr/>
        </p:nvPicPr>
        <p:blipFill>
          <a:blip r:embed="rId4">
            <a:extLst>
              <a:ext uri="{28A0092B-C50C-407E-A947-70E740481C1C}">
                <a14:useLocalDpi xmlns:a14="http://schemas.microsoft.com/office/drawing/2010/main" val="0"/>
              </a:ext>
            </a:extLst>
          </a:blip>
          <a:stretch/>
        </p:blipFill>
        <p:spPr>
          <a:xfrm>
            <a:off x="8158132" y="1437553"/>
            <a:ext cx="3312784" cy="2157816"/>
          </a:xfrm>
          <a:prstGeom prst="rect">
            <a:avLst/>
          </a:prstGeom>
        </p:spPr>
      </p:pic>
      <p:cxnSp>
        <p:nvCxnSpPr>
          <p:cNvPr id="63" name="Straight Connector 62">
            <a:extLst>
              <a:ext uri="{FF2B5EF4-FFF2-40B4-BE49-F238E27FC236}">
                <a16:creationId xmlns:a16="http://schemas.microsoft.com/office/drawing/2014/main" id="{4FA8A11A-E0A0-4672-A17E-32CC5B422C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90558" y="1298448"/>
            <a:ext cx="0" cy="22860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810B1D2-E7B4-538E-5771-66C18FD86B2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238070" y="1568293"/>
            <a:ext cx="3715859" cy="1757854"/>
          </a:xfrm>
          <a:prstGeom prst="rect">
            <a:avLst/>
          </a:prstGeom>
        </p:spPr>
      </p:pic>
      <p:cxnSp>
        <p:nvCxnSpPr>
          <p:cNvPr id="65" name="Straight Connector 64">
            <a:extLst>
              <a:ext uri="{FF2B5EF4-FFF2-40B4-BE49-F238E27FC236}">
                <a16:creationId xmlns:a16="http://schemas.microsoft.com/office/drawing/2014/main" id="{292D7FC5-B427-4FF7-8FC7-9DA3C276DA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87975" y="1298448"/>
            <a:ext cx="0" cy="22860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32F8468-7131-ABF1-7DA0-08E091540930}"/>
              </a:ext>
            </a:extLst>
          </p:cNvPr>
          <p:cNvPicPr>
            <a:picLocks noChangeAspect="1"/>
          </p:cNvPicPr>
          <p:nvPr/>
        </p:nvPicPr>
        <p:blipFill>
          <a:blip r:embed="rId6">
            <a:extLst>
              <a:ext uri="{28A0092B-C50C-407E-A947-70E740481C1C}">
                <a14:useLocalDpi xmlns:a14="http://schemas.microsoft.com/office/drawing/2010/main" val="0"/>
              </a:ext>
            </a:extLst>
          </a:blip>
          <a:stretch/>
        </p:blipFill>
        <p:spPr>
          <a:xfrm>
            <a:off x="721086" y="1450850"/>
            <a:ext cx="3312784" cy="2131223"/>
          </a:xfrm>
          <a:prstGeom prst="rect">
            <a:avLst/>
          </a:prstGeom>
        </p:spPr>
      </p:pic>
      <p:cxnSp>
        <p:nvCxnSpPr>
          <p:cNvPr id="67" name="Straight Connector 66">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11" name="Camera 10">
            <a:extLst>
              <a:ext uri="{FF2B5EF4-FFF2-40B4-BE49-F238E27FC236}">
                <a16:creationId xmlns:a16="http://schemas.microsoft.com/office/drawing/2014/main" id="{F43029BF-BD90-2726-BE21-1AD9B5F86624}"/>
              </a:ext>
            </a:extLst>
          </p:cNvPr>
          <p:cNvPicPr>
            <a:picLocks noChangeAspect="1"/>
            <a:extLst>
              <a:ext uri="{51228E76-BA90-4043-B771-695A4F85340A}">
                <alf:liveFeedProps xmlns:alf="http://schemas.microsoft.com/office/drawing/2021/livefeed"/>
              </a:ext>
            </a:extLst>
          </p:cNvPicPr>
          <p:nvPr/>
        </p:nvPicPr>
        <p:blipFill>
          <a:blip r:embed="rId7">
            <a:extLst>
              <a:ext uri="{96DAC541-7B7A-43D3-8B79-37D633B846F1}">
                <asvg:svgBlip xmlns:asvg="http://schemas.microsoft.com/office/drawing/2016/SVG/main" r:embed="rId8"/>
              </a:ext>
            </a:extLst>
          </a:blip>
          <a:stretch>
            <a:fillRect/>
          </a:stretch>
        </p:blipFill>
        <p:spPr>
          <a:xfrm>
            <a:off x="60961" y="5524361"/>
            <a:ext cx="1165617" cy="1165617"/>
          </a:xfrm>
          <a:prstGeom prst="ellipse">
            <a:avLst/>
          </a:prstGeom>
        </p:spPr>
      </p:pic>
    </p:spTree>
    <p:extLst>
      <p:ext uri="{BB962C8B-B14F-4D97-AF65-F5344CB8AC3E}">
        <p14:creationId xmlns:p14="http://schemas.microsoft.com/office/powerpoint/2010/main" val="69018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76" name="Straight Connector 7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8" name="Rectangle 77">
            <a:extLst>
              <a:ext uri="{FF2B5EF4-FFF2-40B4-BE49-F238E27FC236}">
                <a16:creationId xmlns:a16="http://schemas.microsoft.com/office/drawing/2014/main" id="{4C869C3B-5565-4AAC-86A8-9EB0AB1C6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EEA08-CE52-7202-0E1A-558F125B80F5}"/>
              </a:ext>
            </a:extLst>
          </p:cNvPr>
          <p:cNvSpPr>
            <a:spLocks noGrp="1"/>
          </p:cNvSpPr>
          <p:nvPr>
            <p:ph type="title"/>
          </p:nvPr>
        </p:nvSpPr>
        <p:spPr>
          <a:xfrm>
            <a:off x="638423" y="3807725"/>
            <a:ext cx="10909073" cy="1447062"/>
          </a:xfrm>
        </p:spPr>
        <p:txBody>
          <a:bodyPr vert="horz" lIns="91440" tIns="45720" rIns="91440" bIns="45720" rtlCol="0" anchor="b">
            <a:normAutofit/>
          </a:bodyPr>
          <a:lstStyle/>
          <a:p>
            <a:pPr algn="ctr"/>
            <a:r>
              <a:rPr lang="en-US" sz="4700" dirty="0">
                <a:solidFill>
                  <a:schemeClr val="bg1"/>
                </a:solidFill>
              </a:rPr>
              <a:t>Q3. List the states with negative penetration (decline) in EV sales from 2022 to 2024?</a:t>
            </a:r>
          </a:p>
        </p:txBody>
      </p:sp>
      <p:pic>
        <p:nvPicPr>
          <p:cNvPr id="6" name="Picture 5">
            <a:extLst>
              <a:ext uri="{FF2B5EF4-FFF2-40B4-BE49-F238E27FC236}">
                <a16:creationId xmlns:a16="http://schemas.microsoft.com/office/drawing/2014/main" id="{6B667564-9DE9-FE35-8317-CCAC8A287E98}"/>
              </a:ext>
            </a:extLst>
          </p:cNvPr>
          <p:cNvPicPr>
            <a:picLocks noChangeAspect="1"/>
          </p:cNvPicPr>
          <p:nvPr/>
        </p:nvPicPr>
        <p:blipFill>
          <a:blip r:embed="rId4"/>
          <a:stretch>
            <a:fillRect/>
          </a:stretch>
        </p:blipFill>
        <p:spPr>
          <a:xfrm>
            <a:off x="3847342" y="771100"/>
            <a:ext cx="4484652" cy="2750022"/>
          </a:xfrm>
          <a:prstGeom prst="rect">
            <a:avLst/>
          </a:prstGeom>
        </p:spPr>
      </p:pic>
      <p:cxnSp>
        <p:nvCxnSpPr>
          <p:cNvPr id="80" name="Straight Connector 79">
            <a:extLst>
              <a:ext uri="{FF2B5EF4-FFF2-40B4-BE49-F238E27FC236}">
                <a16:creationId xmlns:a16="http://schemas.microsoft.com/office/drawing/2014/main" id="{F41136EC-EC34-4D08-B5AB-8CE5870B1C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600" y="5415653"/>
            <a:ext cx="86868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064CBAAB-7956-4763-9F69-A3FDBF1ACB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9" name="Camera 8">
            <a:extLst>
              <a:ext uri="{FF2B5EF4-FFF2-40B4-BE49-F238E27FC236}">
                <a16:creationId xmlns:a16="http://schemas.microsoft.com/office/drawing/2014/main" id="{F81AB6AF-CE08-5C59-1C84-5CA9AE7350C6}"/>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60961" y="5524361"/>
            <a:ext cx="1165617" cy="1165617"/>
          </a:xfrm>
          <a:prstGeom prst="ellipse">
            <a:avLst/>
          </a:prstGeom>
        </p:spPr>
      </p:pic>
    </p:spTree>
    <p:extLst>
      <p:ext uri="{BB962C8B-B14F-4D97-AF65-F5344CB8AC3E}">
        <p14:creationId xmlns:p14="http://schemas.microsoft.com/office/powerpoint/2010/main" val="2768615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cxnSp>
        <p:nvCxnSpPr>
          <p:cNvPr id="38" name="Straight Connector 3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0" name="Rectangle 39">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EEA08-CE52-7202-0E1A-558F125B80F5}"/>
              </a:ext>
            </a:extLst>
          </p:cNvPr>
          <p:cNvSpPr>
            <a:spLocks noGrp="1"/>
          </p:cNvSpPr>
          <p:nvPr>
            <p:ph type="title"/>
          </p:nvPr>
        </p:nvSpPr>
        <p:spPr>
          <a:xfrm>
            <a:off x="633999" y="4550230"/>
            <a:ext cx="10909073" cy="957902"/>
          </a:xfrm>
        </p:spPr>
        <p:txBody>
          <a:bodyPr vert="horz" lIns="91440" tIns="45720" rIns="91440" bIns="45720" rtlCol="0" anchor="b">
            <a:normAutofit/>
          </a:bodyPr>
          <a:lstStyle/>
          <a:p>
            <a:r>
              <a:rPr lang="en-US" sz="2900" dirty="0">
                <a:solidFill>
                  <a:schemeClr val="bg1"/>
                </a:solidFill>
              </a:rPr>
              <a:t>Q4. What are the quarterly trends based on sales volume for the top 5 EV makers (4-wheelers) from 2022 to 2024?</a:t>
            </a:r>
          </a:p>
        </p:txBody>
      </p:sp>
      <p:cxnSp>
        <p:nvCxnSpPr>
          <p:cNvPr id="42" name="Straight Connector 41">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4" name="Picture 3">
            <a:extLst>
              <a:ext uri="{FF2B5EF4-FFF2-40B4-BE49-F238E27FC236}">
                <a16:creationId xmlns:a16="http://schemas.microsoft.com/office/drawing/2014/main" id="{72BFB027-BCD8-0E89-A938-0872755916F2}"/>
              </a:ext>
            </a:extLst>
          </p:cNvPr>
          <p:cNvPicPr>
            <a:picLocks noChangeAspect="1"/>
          </p:cNvPicPr>
          <p:nvPr/>
        </p:nvPicPr>
        <p:blipFill>
          <a:blip r:embed="rId4"/>
          <a:stretch>
            <a:fillRect/>
          </a:stretch>
        </p:blipFill>
        <p:spPr>
          <a:xfrm>
            <a:off x="2556894" y="972857"/>
            <a:ext cx="6882381" cy="3364720"/>
          </a:xfrm>
          <a:prstGeom prst="rect">
            <a:avLst/>
          </a:prstGeom>
        </p:spPr>
      </p:pic>
      <p:pic>
        <p:nvPicPr>
          <p:cNvPr id="9" name="Camera 8">
            <a:extLst>
              <a:ext uri="{FF2B5EF4-FFF2-40B4-BE49-F238E27FC236}">
                <a16:creationId xmlns:a16="http://schemas.microsoft.com/office/drawing/2014/main" id="{0EE4E3DA-9F78-1482-433F-719DB8DC46CD}"/>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60961" y="5524361"/>
            <a:ext cx="1165617" cy="1165617"/>
          </a:xfrm>
          <a:prstGeom prst="ellipse">
            <a:avLst/>
          </a:prstGeom>
        </p:spPr>
      </p:pic>
    </p:spTree>
    <p:extLst>
      <p:ext uri="{BB962C8B-B14F-4D97-AF65-F5344CB8AC3E}">
        <p14:creationId xmlns:p14="http://schemas.microsoft.com/office/powerpoint/2010/main" val="4028470448"/>
      </p:ext>
    </p:extLst>
  </p:cSld>
  <p:clrMapOvr>
    <a:masterClrMapping/>
  </p:clrMapOvr>
</p:sld>
</file>

<file path=ppt/theme/theme1.xml><?xml version="1.0" encoding="utf-8"?>
<a:theme xmlns:a="http://schemas.openxmlformats.org/drawingml/2006/main" name="RetrospectVTI">
  <a:themeElements>
    <a:clrScheme name="AnalogousFromLightSeedRightStep">
      <a:dk1>
        <a:srgbClr val="000000"/>
      </a:dk1>
      <a:lt1>
        <a:srgbClr val="FFFFFF"/>
      </a:lt1>
      <a:dk2>
        <a:srgbClr val="412D24"/>
      </a:dk2>
      <a:lt2>
        <a:srgbClr val="E2E6E8"/>
      </a:lt2>
      <a:accent1>
        <a:srgbClr val="BF9988"/>
      </a:accent1>
      <a:accent2>
        <a:srgbClr val="AFA077"/>
      </a:accent2>
      <a:accent3>
        <a:srgbClr val="A1A77E"/>
      </a:accent3>
      <a:accent4>
        <a:srgbClr val="8CAB74"/>
      </a:accent4>
      <a:accent5>
        <a:srgbClr val="82AC81"/>
      </a:accent5>
      <a:accent6>
        <a:srgbClr val="77AE8D"/>
      </a:accent6>
      <a:hlink>
        <a:srgbClr val="5E899E"/>
      </a:hlink>
      <a:folHlink>
        <a:srgbClr val="7F7F7F"/>
      </a:folHlink>
    </a:clrScheme>
    <a:fontScheme name="Retrospect">
      <a:majorFont>
        <a:latin typeface="Univers Condensed"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Univers"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2043</TotalTime>
  <Words>5757</Words>
  <Application>Microsoft Office PowerPoint</Application>
  <PresentationFormat>Widescreen</PresentationFormat>
  <Paragraphs>226</Paragraphs>
  <Slides>30</Slides>
  <Notes>30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Aptos</vt:lpstr>
      <vt:lpstr>Arial</vt:lpstr>
      <vt:lpstr>Calibri</vt:lpstr>
      <vt:lpstr>Univers</vt:lpstr>
      <vt:lpstr>Univers Condensed</vt:lpstr>
      <vt:lpstr>Wingdings</vt:lpstr>
      <vt:lpstr>RetrospectVTI</vt:lpstr>
      <vt:lpstr>India’s EV Market: Sales, Growth, and Future Outlook Strategic Expansion: AtliQ Motors’ Comprehensive Market Analysis for India’s Electric Vehicle Sector </vt:lpstr>
      <vt:lpstr>Agenda</vt:lpstr>
      <vt:lpstr>Problem Statement</vt:lpstr>
      <vt:lpstr>Project Overview</vt:lpstr>
      <vt:lpstr>Primary Questions</vt:lpstr>
      <vt:lpstr>Q1. List the top 3 and bottom 3 makers for the fiscal years 2023 and 2024 in terms of the number of 2-wheelers sold.</vt:lpstr>
      <vt:lpstr>Q2. Identify the top 5 states with the highest penetration rate in 2-wheeler and 4-wheeler EV sales in FY 2024</vt:lpstr>
      <vt:lpstr>Q3. List the states with negative penetration (decline) in EV sales from 2022 to 2024?</vt:lpstr>
      <vt:lpstr>Q4. What are the quarterly trends based on sales volume for the top 5 EV makers (4-wheelers) from 2022 to 2024?</vt:lpstr>
      <vt:lpstr>Q5. How do the EV sales and penetration rates in Delhi compare to Karnataka for 2024?</vt:lpstr>
      <vt:lpstr>Q6. List down the compounded annual growth rate (CAGR) in 4-wheeler units for the top 5 makers from 2022 to 2024.</vt:lpstr>
      <vt:lpstr>Q7. Top 10 States with the Highest CAGR from 2022 to 2024 in Total Vehicles Sold</vt:lpstr>
      <vt:lpstr>Q8. Peak and Low Season Months for EV Sales from 2022 to 2024</vt:lpstr>
      <vt:lpstr>Q9. What is the projected number of EV sales (including 2-wheelers and 4- wheelers) for the top 10 states by penetration rate in 2030, based on the compounded annual growth rate (CAGR) from previous years?</vt:lpstr>
      <vt:lpstr>Q10. Estimate Revenue Growth Rate of EVs in India for 2022 vs 2024 and 2023 vs 2024.</vt:lpstr>
      <vt:lpstr>Secondary Questions</vt:lpstr>
      <vt:lpstr>Q1.What are the primary reasons for customers choosing 4-wheeler EVs in 2023 and 2024 (cost savings, environmental concerns, government incentives)? </vt:lpstr>
      <vt:lpstr>Q2. How do government incentives and subsidies impact the adoption rates of 2-wheelers and 4-wheelers? Which states in India provided most subsidies? </vt:lpstr>
      <vt:lpstr>Q3. How does the availability of charging stations infrastructure correlate with the EV sales and penetration rates in the top 5 states?</vt:lpstr>
      <vt:lpstr>Q4. Who should be the brand ambassador if AtliQ Motors launches their EV/Hybrid vehicles in India and why?  </vt:lpstr>
      <vt:lpstr>Q5. Which state of India is ideal to start the manufacturing unit? (Based on subsidies provided, ease of doing business, stability in governance etc.)</vt:lpstr>
      <vt:lpstr>Q6. Your top 3 recommendations for AtliQ Motors. </vt:lpstr>
      <vt:lpstr>Dashboard Summary</vt:lpstr>
      <vt:lpstr>PowerPoint Presentation</vt:lpstr>
      <vt:lpstr>Additional Analysis</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rupsa chaudhuri</dc:creator>
  <cp:lastModifiedBy>rupsa chaudhuri</cp:lastModifiedBy>
  <cp:revision>18</cp:revision>
  <dcterms:created xsi:type="dcterms:W3CDTF">2024-08-28T06:42:10Z</dcterms:created>
  <dcterms:modified xsi:type="dcterms:W3CDTF">2024-08-30T11:08:08Z</dcterms:modified>
</cp:coreProperties>
</file>